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8"/>
  </p:notesMasterIdLst>
  <p:handoutMasterIdLst>
    <p:handoutMasterId r:id="rId89"/>
  </p:handoutMasterIdLst>
  <p:sldIdLst>
    <p:sldId id="256" r:id="rId2"/>
    <p:sldId id="355" r:id="rId3"/>
    <p:sldId id="362" r:id="rId4"/>
    <p:sldId id="370" r:id="rId5"/>
    <p:sldId id="257" r:id="rId6"/>
    <p:sldId id="285" r:id="rId7"/>
    <p:sldId id="364" r:id="rId8"/>
    <p:sldId id="367" r:id="rId9"/>
    <p:sldId id="368" r:id="rId10"/>
    <p:sldId id="369" r:id="rId11"/>
    <p:sldId id="371" r:id="rId12"/>
    <p:sldId id="372" r:id="rId13"/>
    <p:sldId id="383" r:id="rId14"/>
    <p:sldId id="373" r:id="rId15"/>
    <p:sldId id="374" r:id="rId16"/>
    <p:sldId id="375" r:id="rId17"/>
    <p:sldId id="376" r:id="rId18"/>
    <p:sldId id="377" r:id="rId19"/>
    <p:sldId id="378" r:id="rId20"/>
    <p:sldId id="381" r:id="rId21"/>
    <p:sldId id="382" r:id="rId22"/>
    <p:sldId id="379" r:id="rId23"/>
    <p:sldId id="380" r:id="rId24"/>
    <p:sldId id="284" r:id="rId25"/>
    <p:sldId id="363" r:id="rId26"/>
    <p:sldId id="288" r:id="rId27"/>
    <p:sldId id="289" r:id="rId28"/>
    <p:sldId id="290" r:id="rId29"/>
    <p:sldId id="291" r:id="rId30"/>
    <p:sldId id="292" r:id="rId31"/>
    <p:sldId id="352" r:id="rId32"/>
    <p:sldId id="353" r:id="rId33"/>
    <p:sldId id="293" r:id="rId34"/>
    <p:sldId id="299" r:id="rId35"/>
    <p:sldId id="306" r:id="rId36"/>
    <p:sldId id="300" r:id="rId37"/>
    <p:sldId id="301" r:id="rId38"/>
    <p:sldId id="302" r:id="rId39"/>
    <p:sldId id="303" r:id="rId40"/>
    <p:sldId id="304" r:id="rId41"/>
    <p:sldId id="305" r:id="rId42"/>
    <p:sldId id="294" r:id="rId43"/>
    <p:sldId id="295" r:id="rId44"/>
    <p:sldId id="296" r:id="rId45"/>
    <p:sldId id="297" r:id="rId46"/>
    <p:sldId id="298" r:id="rId47"/>
    <p:sldId id="307" r:id="rId48"/>
    <p:sldId id="308" r:id="rId49"/>
    <p:sldId id="309" r:id="rId50"/>
    <p:sldId id="310" r:id="rId51"/>
    <p:sldId id="316" r:id="rId52"/>
    <p:sldId id="317" r:id="rId53"/>
    <p:sldId id="318" r:id="rId54"/>
    <p:sldId id="319" r:id="rId55"/>
    <p:sldId id="320" r:id="rId56"/>
    <p:sldId id="321" r:id="rId57"/>
    <p:sldId id="322" r:id="rId58"/>
    <p:sldId id="311" r:id="rId59"/>
    <p:sldId id="331" r:id="rId60"/>
    <p:sldId id="323" r:id="rId61"/>
    <p:sldId id="354" r:id="rId62"/>
    <p:sldId id="330" r:id="rId63"/>
    <p:sldId id="324" r:id="rId64"/>
    <p:sldId id="325" r:id="rId65"/>
    <p:sldId id="326" r:id="rId66"/>
    <p:sldId id="356" r:id="rId67"/>
    <p:sldId id="327" r:id="rId68"/>
    <p:sldId id="328" r:id="rId69"/>
    <p:sldId id="329" r:id="rId70"/>
    <p:sldId id="312" r:id="rId71"/>
    <p:sldId id="313" r:id="rId72"/>
    <p:sldId id="314" r:id="rId73"/>
    <p:sldId id="340" r:id="rId74"/>
    <p:sldId id="332" r:id="rId75"/>
    <p:sldId id="333" r:id="rId76"/>
    <p:sldId id="334" r:id="rId77"/>
    <p:sldId id="361" r:id="rId78"/>
    <p:sldId id="358" r:id="rId79"/>
    <p:sldId id="359" r:id="rId80"/>
    <p:sldId id="360" r:id="rId81"/>
    <p:sldId id="341" r:id="rId82"/>
    <p:sldId id="350" r:id="rId83"/>
    <p:sldId id="357" r:id="rId84"/>
    <p:sldId id="342" r:id="rId85"/>
    <p:sldId id="343" r:id="rId86"/>
    <p:sldId id="344" r:id="rId87"/>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7564" autoAdjust="0"/>
    <p:restoredTop sz="94434" autoAdjust="0"/>
  </p:normalViewPr>
  <p:slideViewPr>
    <p:cSldViewPr>
      <p:cViewPr>
        <p:scale>
          <a:sx n="100" d="100"/>
          <a:sy n="100" d="100"/>
        </p:scale>
        <p:origin x="-60" y="-540"/>
      </p:cViewPr>
      <p:guideLst>
        <p:guide orient="horz" pos="2160"/>
        <p:guide pos="2880"/>
      </p:guideLst>
    </p:cSldViewPr>
  </p:slideViewPr>
  <p:notesTextViewPr>
    <p:cViewPr>
      <p:scale>
        <a:sx n="3" d="2"/>
        <a:sy n="3" d="2"/>
      </p:scale>
      <p:origin x="0" y="0"/>
    </p:cViewPr>
  </p:notesTextViewPr>
  <p:sorterViewPr>
    <p:cViewPr>
      <p:scale>
        <a:sx n="100" d="100"/>
        <a:sy n="100" d="100"/>
      </p:scale>
      <p:origin x="0" y="0"/>
    </p:cViewPr>
  </p:sorterViewPr>
  <p:notesViewPr>
    <p:cSldViewPr>
      <p:cViewPr varScale="1">
        <p:scale>
          <a:sx n="85" d="100"/>
          <a:sy n="85" d="100"/>
        </p:scale>
        <p:origin x="-383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62E9F02-560A-41EA-B216-7E4154C73177}" type="datetimeFigureOut">
              <a:rPr lang="en-US" smtClean="0"/>
              <a:t>9/12/2018</a:t>
            </a:fld>
            <a:endParaRPr lang="en-US"/>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CE2B95-A532-4DDB-B353-5BFABCB3FEE3}" type="slidenum">
              <a:rPr lang="en-US" smtClean="0"/>
              <a:t>‹Nº›</a:t>
            </a:fld>
            <a:endParaRPr lang="en-US"/>
          </a:p>
        </p:txBody>
      </p:sp>
    </p:spTree>
    <p:extLst>
      <p:ext uri="{BB962C8B-B14F-4D97-AF65-F5344CB8AC3E}">
        <p14:creationId xmlns:p14="http://schemas.microsoft.com/office/powerpoint/2010/main" val="2539573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79F21D-16A6-4D82-9FEE-4E31B3E549D5}" type="datetimeFigureOut">
              <a:rPr lang="en-US" smtClean="0"/>
              <a:t>9/12/2018</a:t>
            </a:fld>
            <a:endParaRPr lang="en-U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64BB18-D339-4B87-A542-D63C0568742A}" type="slidenum">
              <a:rPr lang="en-US" smtClean="0"/>
              <a:t>‹Nº›</a:t>
            </a:fld>
            <a:endParaRPr lang="en-US"/>
          </a:p>
        </p:txBody>
      </p:sp>
    </p:spTree>
    <p:extLst>
      <p:ext uri="{BB962C8B-B14F-4D97-AF65-F5344CB8AC3E}">
        <p14:creationId xmlns:p14="http://schemas.microsoft.com/office/powerpoint/2010/main" val="635233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6664BB18-D339-4B87-A542-D63C0568742A}" type="slidenum">
              <a:rPr lang="en-US" smtClean="0"/>
              <a:t>1</a:t>
            </a:fld>
            <a:endParaRPr lang="en-US"/>
          </a:p>
        </p:txBody>
      </p:sp>
    </p:spTree>
    <p:extLst>
      <p:ext uri="{BB962C8B-B14F-4D97-AF65-F5344CB8AC3E}">
        <p14:creationId xmlns:p14="http://schemas.microsoft.com/office/powerpoint/2010/main" val="4234769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8" name="7 Rectángulo redondeado"/>
          <p:cNvSpPr/>
          <p:nvPr userDrawn="1"/>
        </p:nvSpPr>
        <p:spPr>
          <a:xfrm>
            <a:off x="457752" y="2475386"/>
            <a:ext cx="8290712" cy="1041661"/>
          </a:xfrm>
          <a:prstGeom prst="roundRect">
            <a:avLst/>
          </a:prstGeom>
          <a:solidFill>
            <a:srgbClr val="3630B2"/>
          </a:solidFill>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latin typeface="Calibri Light" panose="020F0302020204030204" pitchFamily="34" charset="0"/>
            </a:endParaRPr>
          </a:p>
        </p:txBody>
      </p:sp>
      <p:sp>
        <p:nvSpPr>
          <p:cNvPr id="9" name="8 CuadroTexto"/>
          <p:cNvSpPr txBox="1"/>
          <p:nvPr userDrawn="1"/>
        </p:nvSpPr>
        <p:spPr>
          <a:xfrm>
            <a:off x="1020471" y="3717032"/>
            <a:ext cx="7087068" cy="769441"/>
          </a:xfrm>
          <a:prstGeom prst="rect">
            <a:avLst/>
          </a:prstGeom>
          <a:noFill/>
        </p:spPr>
        <p:txBody>
          <a:bodyPr wrap="none" rtlCol="0">
            <a:spAutoFit/>
          </a:bodyPr>
          <a:lstStyle/>
          <a:p>
            <a:r>
              <a:rPr lang="en-US" sz="2400" dirty="0" smtClean="0">
                <a:latin typeface="Calibri Light" panose="020F0302020204030204" pitchFamily="34" charset="0"/>
              </a:rPr>
              <a:t>Master of Science in Signal Theory and Communications</a:t>
            </a:r>
          </a:p>
          <a:p>
            <a:pPr algn="ctr"/>
            <a:r>
              <a:rPr lang="en-US" sz="2000" dirty="0" smtClean="0">
                <a:latin typeface="Calibri Light" panose="020F0302020204030204" pitchFamily="34" charset="0"/>
              </a:rPr>
              <a:t>TRACK: Signal Processing and</a:t>
            </a:r>
            <a:r>
              <a:rPr lang="en-US" sz="2000" baseline="0" dirty="0" smtClean="0">
                <a:latin typeface="Calibri Light" panose="020F0302020204030204" pitchFamily="34" charset="0"/>
              </a:rPr>
              <a:t> </a:t>
            </a:r>
            <a:r>
              <a:rPr lang="en-US" sz="2000" dirty="0" smtClean="0">
                <a:latin typeface="Calibri Light" panose="020F0302020204030204" pitchFamily="34" charset="0"/>
              </a:rPr>
              <a:t>Machine Learning for Big Data</a:t>
            </a:r>
            <a:endParaRPr lang="en-US" sz="2000" dirty="0">
              <a:latin typeface="Calibri Light" panose="020F0302020204030204" pitchFamily="34" charset="0"/>
            </a:endParaRPr>
          </a:p>
        </p:txBody>
      </p:sp>
      <p:sp>
        <p:nvSpPr>
          <p:cNvPr id="11" name="1 Marcador de título"/>
          <p:cNvSpPr>
            <a:spLocks noGrp="1"/>
          </p:cNvSpPr>
          <p:nvPr>
            <p:ph type="title"/>
          </p:nvPr>
        </p:nvSpPr>
        <p:spPr>
          <a:xfrm>
            <a:off x="474620" y="2382436"/>
            <a:ext cx="8229600" cy="1143000"/>
          </a:xfrm>
          <a:prstGeom prst="rect">
            <a:avLst/>
          </a:prstGeom>
        </p:spPr>
        <p:txBody>
          <a:bodyPr vert="horz" lIns="91440" tIns="45720" rIns="91440" bIns="45720" rtlCol="0" anchor="ctr">
            <a:noAutofit/>
          </a:bodyPr>
          <a:lstStyle>
            <a:lvl1pPr>
              <a:defRPr sz="2800">
                <a:solidFill>
                  <a:schemeClr val="bg1"/>
                </a:solidFill>
              </a:defRPr>
            </a:lvl1pPr>
          </a:lstStyle>
          <a:p>
            <a:r>
              <a:rPr lang="es-ES" dirty="0" smtClean="0"/>
              <a:t>Haga clic para modificar el estilo de título del patrón</a:t>
            </a:r>
            <a:endParaRPr lang="es-ES" dirty="0"/>
          </a:p>
        </p:txBody>
      </p:sp>
      <p:pic>
        <p:nvPicPr>
          <p:cNvPr id="3"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752" y="836712"/>
            <a:ext cx="8064896" cy="1269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userDrawn="1"/>
        </p:nvSpPr>
        <p:spPr>
          <a:xfrm>
            <a:off x="1460281" y="5589240"/>
            <a:ext cx="6315960" cy="1015663"/>
          </a:xfrm>
          <a:prstGeom prst="rect">
            <a:avLst/>
          </a:prstGeom>
          <a:noFill/>
        </p:spPr>
        <p:txBody>
          <a:bodyPr wrap="none" rtlCol="0">
            <a:spAutoFit/>
          </a:bodyPr>
          <a:lstStyle/>
          <a:p>
            <a:pPr algn="ctr"/>
            <a:r>
              <a:rPr lang="es-ES_tradnl" sz="2000" noProof="0" dirty="0" smtClean="0">
                <a:latin typeface="Calibri Light" panose="020F0302020204030204" pitchFamily="34" charset="0"/>
              </a:rPr>
              <a:t>Departamento</a:t>
            </a:r>
            <a:r>
              <a:rPr lang="es-ES_tradnl" sz="2000" baseline="0" noProof="0" dirty="0" smtClean="0">
                <a:latin typeface="Calibri Light" panose="020F0302020204030204" pitchFamily="34" charset="0"/>
              </a:rPr>
              <a:t> de Señales, Sistemas y Radiocomunicaciones</a:t>
            </a:r>
          </a:p>
          <a:p>
            <a:pPr algn="ctr"/>
            <a:r>
              <a:rPr lang="es-ES_tradnl" sz="2000" baseline="0" noProof="0" dirty="0" err="1" smtClean="0">
                <a:latin typeface="Calibri Light" panose="020F0302020204030204" pitchFamily="34" charset="0"/>
              </a:rPr>
              <a:t>E.T.S</a:t>
            </a:r>
            <a:r>
              <a:rPr lang="es-ES_tradnl" sz="2000" baseline="0" noProof="0" dirty="0" smtClean="0">
                <a:latin typeface="Calibri Light" panose="020F0302020204030204" pitchFamily="34" charset="0"/>
              </a:rPr>
              <a:t>. Ingenieros de Telecomunicación</a:t>
            </a:r>
          </a:p>
          <a:p>
            <a:pPr algn="ctr"/>
            <a:r>
              <a:rPr lang="es-ES_tradnl" sz="2000" baseline="0" noProof="0" dirty="0" smtClean="0">
                <a:latin typeface="Calibri Light" panose="020F0302020204030204" pitchFamily="34" charset="0"/>
              </a:rPr>
              <a:t>Universidad Politécnica de Madrid</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33327633-AFB9-4F33-B41F-8AD159A004D3}" type="datetime1">
              <a:rPr lang="es-ES" smtClean="0"/>
              <a:t>12/09/2018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5EDED96D-0377-4EC9-9BF1-2C3C416E1A1F}" type="datetime1">
              <a:rPr lang="es-ES" smtClean="0"/>
              <a:t>12/09/2018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9144000" cy="908720"/>
          </a:xfrm>
          <a:solidFill>
            <a:srgbClr val="3630B2"/>
          </a:solidFill>
          <a:ln w="25400" cap="flat" cmpd="sng" algn="ctr">
            <a:noFill/>
            <a:prstDash val="solid"/>
          </a:ln>
          <a:effectLst/>
        </p:spPr>
        <p:txBody>
          <a:bodyPr vert="horz" lIns="91440" tIns="45720" rIns="91440" bIns="45720" rtlCol="0" anchor="ctr">
            <a:normAutofit/>
          </a:bodyPr>
          <a:lstStyle>
            <a:lvl1pPr marL="176213" indent="0" algn="l">
              <a:defRPr kumimoji="0" lang="es-ES" sz="2800" b="0" i="0" u="none" strike="noStrike" cap="none" spc="0" normalizeH="0" baseline="0">
                <a:ln>
                  <a:noFill/>
                </a:ln>
                <a:solidFill>
                  <a:sysClr val="window" lastClr="FFFFFF"/>
                </a:solidFill>
                <a:effectLst/>
                <a:uLnTx/>
                <a:uFillTx/>
                <a:latin typeface="Calibri Light" panose="020F0302020204030204" pitchFamily="34" charset="0"/>
                <a:ea typeface="+mn-ea"/>
                <a:cs typeface="+mn-cs"/>
              </a:defRPr>
            </a:lvl1pPr>
          </a:lstStyle>
          <a:p>
            <a:pPr marL="88900" lvl="0" algn="l"/>
            <a:r>
              <a:rPr lang="es-ES" dirty="0" smtClean="0"/>
              <a:t>Haga clic para modificar el estilo de título del patrón</a:t>
            </a:r>
            <a:endParaRPr lang="es-ES" dirty="0"/>
          </a:p>
        </p:txBody>
      </p:sp>
      <p:sp>
        <p:nvSpPr>
          <p:cNvPr id="3" name="2 Marcador de contenido"/>
          <p:cNvSpPr>
            <a:spLocks noGrp="1"/>
          </p:cNvSpPr>
          <p:nvPr>
            <p:ph idx="1"/>
          </p:nvPr>
        </p:nvSpPr>
        <p:spPr/>
        <p:txBody>
          <a:bodyPr>
            <a:normAutofit/>
          </a:bodyPr>
          <a:lstStyle>
            <a:lvl1pPr>
              <a:defRPr sz="2800"/>
            </a:lvl1pPr>
            <a:lvl2pPr>
              <a:defRPr sz="2400"/>
            </a:lvl2pPr>
            <a:lvl3pPr>
              <a:defRPr sz="2000"/>
            </a:lvl3pPr>
            <a:lvl4pPr>
              <a:defRPr sz="1800"/>
            </a:lvl4pPr>
            <a:lvl5pPr>
              <a:defRPr sz="1800"/>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4" name="3 Marcador de fecha"/>
          <p:cNvSpPr>
            <a:spLocks noGrp="1"/>
          </p:cNvSpPr>
          <p:nvPr>
            <p:ph type="dt" sz="half" idx="10"/>
          </p:nvPr>
        </p:nvSpPr>
        <p:spPr>
          <a:xfrm>
            <a:off x="566257" y="6448251"/>
            <a:ext cx="2133600" cy="365125"/>
          </a:xfrm>
        </p:spPr>
        <p:txBody>
          <a:bodyPr/>
          <a:lstStyle/>
          <a:p>
            <a:fld id="{348ECE8D-65F6-4B01-BAA8-9F200C3C1CA9}" type="datetime1">
              <a:rPr lang="es-ES" smtClean="0"/>
              <a:t>12/09/2018</a:t>
            </a:fld>
            <a:endParaRPr lang="es-ES"/>
          </a:p>
        </p:txBody>
      </p:sp>
      <p:sp>
        <p:nvSpPr>
          <p:cNvPr id="5" name="4 Marcador de pie de página"/>
          <p:cNvSpPr>
            <a:spLocks noGrp="1"/>
          </p:cNvSpPr>
          <p:nvPr>
            <p:ph type="ftr" sz="quarter" idx="11"/>
          </p:nvPr>
        </p:nvSpPr>
        <p:spPr>
          <a:xfrm>
            <a:off x="3124200" y="6431851"/>
            <a:ext cx="2895600" cy="365125"/>
          </a:xfrm>
        </p:spPr>
        <p:txBody>
          <a:bodyPr/>
          <a:lstStyle/>
          <a:p>
            <a:endParaRPr lang="es-ES" dirty="0"/>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89" y="6477594"/>
            <a:ext cx="906476" cy="375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CuadroTexto"/>
          <p:cNvSpPr txBox="1"/>
          <p:nvPr userDrawn="1"/>
        </p:nvSpPr>
        <p:spPr>
          <a:xfrm>
            <a:off x="8316416" y="6566440"/>
            <a:ext cx="827584" cy="276999"/>
          </a:xfrm>
          <a:prstGeom prst="rect">
            <a:avLst/>
          </a:prstGeom>
          <a:noFill/>
        </p:spPr>
        <p:txBody>
          <a:bodyPr wrap="square" rtlCol="0">
            <a:spAutoFit/>
          </a:bodyPr>
          <a:lstStyle/>
          <a:p>
            <a:fld id="{F364D299-E018-4E3E-A3DC-C44145307719}" type="slidenum">
              <a:rPr lang="en-US" sz="1200" smtClean="0">
                <a:solidFill>
                  <a:schemeClr val="bg1">
                    <a:lumMod val="50000"/>
                  </a:schemeClr>
                </a:solidFill>
              </a:rPr>
              <a:t>‹Nº›</a:t>
            </a:fld>
            <a:r>
              <a:rPr lang="en-US" sz="1200" dirty="0" smtClean="0">
                <a:solidFill>
                  <a:schemeClr val="bg1">
                    <a:lumMod val="50000"/>
                  </a:schemeClr>
                </a:solidFill>
              </a:rPr>
              <a:t> / 63</a:t>
            </a:r>
            <a:endParaRPr lang="en-US" sz="1200" dirty="0">
              <a:solidFill>
                <a:schemeClr val="bg1">
                  <a:lumMod val="50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dirty="0" smtClean="0"/>
              <a:t>Haga clic para modificar el estilo de título del patrón</a:t>
            </a:r>
            <a:endParaRPr lang="es-ES" dirty="0"/>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smtClean="0"/>
              <a:t>Haga clic para modificar el estilo de texto del patrón</a:t>
            </a:r>
          </a:p>
        </p:txBody>
      </p:sp>
      <p:sp>
        <p:nvSpPr>
          <p:cNvPr id="4" name="3 Marcador de fecha"/>
          <p:cNvSpPr>
            <a:spLocks noGrp="1"/>
          </p:cNvSpPr>
          <p:nvPr>
            <p:ph type="dt" sz="half" idx="10"/>
          </p:nvPr>
        </p:nvSpPr>
        <p:spPr/>
        <p:txBody>
          <a:bodyPr/>
          <a:lstStyle/>
          <a:p>
            <a:fld id="{CE464452-56B2-4765-A1B3-8D57FA7ABF8A}" type="datetime1">
              <a:rPr lang="es-ES" smtClean="0"/>
              <a:t>12/09/2018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BE0DB460-F920-4154-877A-0B4195851878}" type="datetime1">
              <a:rPr lang="es-ES" smtClean="0"/>
              <a:t>12/09/2018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65372F18-9E5C-4AB7-A095-C3C7BADBB447}" type="datetime1">
              <a:rPr lang="es-ES" smtClean="0"/>
              <a:t>12/09/2018</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9144000" cy="908720"/>
          </a:xfrm>
          <a:solidFill>
            <a:srgbClr val="3630B2"/>
          </a:solidFill>
          <a:ln w="25400" cap="flat" cmpd="sng" algn="ctr">
            <a:noFill/>
            <a:prstDash val="solid"/>
          </a:ln>
          <a:effectLst/>
        </p:spPr>
        <p:txBody>
          <a:bodyPr rtlCol="0" anchor="ctr"/>
          <a:lstStyle>
            <a:lvl1pPr>
              <a:defRPr kumimoji="0" lang="es-ES" sz="2800" b="0" i="0" u="none" strike="noStrike" cap="none" spc="0" normalizeH="0" baseline="0">
                <a:ln>
                  <a:noFill/>
                </a:ln>
                <a:solidFill>
                  <a:sysClr val="window" lastClr="FFFFFF"/>
                </a:solidFill>
                <a:effectLst/>
                <a:uLnTx/>
                <a:uFillTx/>
                <a:latin typeface="Calibri Light" panose="020F0302020204030204" pitchFamily="34" charset="0"/>
                <a:ea typeface="+mn-ea"/>
                <a:cs typeface="+mn-cs"/>
              </a:defRPr>
            </a:lvl1pPr>
          </a:lstStyle>
          <a:p>
            <a:pPr marL="88900" marR="0" lvl="0" indent="0" algn="l" fontAlgn="auto">
              <a:lnSpc>
                <a:spcPct val="100000"/>
              </a:lnSpc>
              <a:spcAft>
                <a:spcPts val="0"/>
              </a:spcAft>
              <a:buClrTx/>
              <a:buSzTx/>
              <a:buFontTx/>
              <a:tabLst/>
            </a:pPr>
            <a:r>
              <a:rPr lang="es-ES" dirty="0" smtClean="0"/>
              <a:t>Haga clic para modificar el estilo de título del patrón</a:t>
            </a:r>
            <a:endParaRPr lang="es-ES" dirty="0"/>
          </a:p>
        </p:txBody>
      </p:sp>
      <p:sp>
        <p:nvSpPr>
          <p:cNvPr id="3" name="2 Marcador de fecha"/>
          <p:cNvSpPr>
            <a:spLocks noGrp="1"/>
          </p:cNvSpPr>
          <p:nvPr>
            <p:ph type="dt" sz="half" idx="10"/>
          </p:nvPr>
        </p:nvSpPr>
        <p:spPr/>
        <p:txBody>
          <a:bodyPr/>
          <a:lstStyle/>
          <a:p>
            <a:fld id="{1F20EDA0-563C-467B-A901-2E2AD3F7C09E}" type="datetime1">
              <a:rPr lang="es-ES" smtClean="0"/>
              <a:t>12/09/2018</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4DD5EA1-2156-4D2B-8F6F-606C634C3F68}" type="datetime1">
              <a:rPr lang="es-ES" smtClean="0"/>
              <a:t>12/09/2018</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7CCAB71-D589-4C7E-BB38-EAAB0D0DDA68}" type="datetime1">
              <a:rPr lang="es-ES" smtClean="0"/>
              <a:t>12/09/2018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41B952DF-7918-4EBF-AD1C-8C382A29E8CA}" type="datetime1">
              <a:rPr lang="es-ES" smtClean="0"/>
              <a:t>12/09/2018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dirty="0" smtClean="0"/>
              <a:t>Haga clic para modificar el estilo de título del patrón</a:t>
            </a:r>
            <a:endParaRPr lang="es-ES" dirty="0"/>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A2229D-6D44-4CBD-9C22-FBB842BB87C1}" type="datetime1">
              <a:rPr lang="es-ES" smtClean="0"/>
              <a:t>12/09/2018</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pypi.org/" TargetMode="External"/><Relationship Id="rId2" Type="http://schemas.openxmlformats.org/officeDocument/2006/relationships/hyperlink" Target="https://www.python.org/doc/essays/blurb/"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campus.datacamp.com/courses/intro-to-python-for-data-science/chapter-1-python-basics?ex=6"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datacamp.com/community/tutorials/python-dictionary-tutorial#filter_dictionary" TargetMode="External"/><Relationship Id="rId7" Type="http://schemas.openxmlformats.org/officeDocument/2006/relationships/hyperlink" Target="https://www.datacamp.com/community/tutorials/python-dictionary-tutorial#dictionary_compare" TargetMode="External"/><Relationship Id="rId2" Type="http://schemas.openxmlformats.org/officeDocument/2006/relationships/hyperlink" Target="https://www.datacamp.com/community/tutorials/python-dictionary-tutorial#load_data" TargetMode="External"/><Relationship Id="rId1" Type="http://schemas.openxmlformats.org/officeDocument/2006/relationships/slideLayout" Target="../slideLayouts/slideLayout2.xml"/><Relationship Id="rId6" Type="http://schemas.openxmlformats.org/officeDocument/2006/relationships/hyperlink" Target="https://www.datacamp.com/community/tutorials/python-dictionary-tutorial#sort_dictionary" TargetMode="External"/><Relationship Id="rId5" Type="http://schemas.openxmlformats.org/officeDocument/2006/relationships/hyperlink" Target="https://www.datacamp.com/community/tutorials/python-dictionary-tutorial#create_dictionary" TargetMode="External"/><Relationship Id="rId4" Type="http://schemas.openxmlformats.org/officeDocument/2006/relationships/hyperlink" Target="https://www.datacamp.com/community/tutorials/python-dictionary-tutorial#dictionary_operations" TargetMode="External"/></Relationships>
</file>

<file path=ppt/slides/_rels/slide56.xml.rels><?xml version="1.0" encoding="UTF-8" standalone="yes"?>
<Relationships xmlns="http://schemas.openxmlformats.org/package/2006/relationships"><Relationship Id="rId2" Type="http://schemas.openxmlformats.org/officeDocument/2006/relationships/hyperlink" Target="http://pandas.pydata.org/"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pandas-datareader.readthedocs.io/en/latest/remote_data.html"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ndownloader.figshare.com/files/2292172"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Machine Learning Lab</a:t>
            </a:r>
            <a:endParaRPr lang="en-US" dirty="0"/>
          </a:p>
        </p:txBody>
      </p:sp>
    </p:spTree>
    <p:extLst>
      <p:ext uri="{BB962C8B-B14F-4D97-AF65-F5344CB8AC3E}">
        <p14:creationId xmlns:p14="http://schemas.microsoft.com/office/powerpoint/2010/main" val="17543752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15616" y="6198031"/>
            <a:ext cx="5976664" cy="646331"/>
          </a:xfrm>
          <a:prstGeom prst="rect">
            <a:avLst/>
          </a:prstGeom>
        </p:spPr>
        <p:txBody>
          <a:bodyPr wrap="square">
            <a:spAutoFit/>
          </a:bodyPr>
          <a:lstStyle/>
          <a:p>
            <a:r>
              <a:rPr lang="en-US" dirty="0"/>
              <a:t>https://</a:t>
            </a:r>
            <a:r>
              <a:rPr lang="en-US" dirty="0" smtClean="0"/>
              <a:t>www2.cs.duke.edu/courses/fall14/compsci260/resources/python.tutorial.1.2014.pdf</a:t>
            </a:r>
            <a:endParaRPr lang="en-US" dirty="0"/>
          </a:p>
        </p:txBody>
      </p:sp>
      <p:pic>
        <p:nvPicPr>
          <p:cNvPr id="2" name="Imagen 1"/>
          <p:cNvPicPr>
            <a:picLocks noChangeAspect="1"/>
          </p:cNvPicPr>
          <p:nvPr/>
        </p:nvPicPr>
        <p:blipFill>
          <a:blip r:embed="rId2"/>
          <a:stretch>
            <a:fillRect/>
          </a:stretch>
        </p:blipFill>
        <p:spPr>
          <a:xfrm>
            <a:off x="827584" y="332656"/>
            <a:ext cx="7812360" cy="5740179"/>
          </a:xfrm>
          <a:prstGeom prst="rect">
            <a:avLst/>
          </a:prstGeom>
        </p:spPr>
      </p:pic>
      <p:sp>
        <p:nvSpPr>
          <p:cNvPr id="3" name="CuadroTexto 2"/>
          <p:cNvSpPr txBox="1"/>
          <p:nvPr/>
        </p:nvSpPr>
        <p:spPr>
          <a:xfrm>
            <a:off x="5292080" y="548680"/>
            <a:ext cx="3297313" cy="523220"/>
          </a:xfrm>
          <a:prstGeom prst="rect">
            <a:avLst/>
          </a:prstGeom>
          <a:noFill/>
        </p:spPr>
        <p:txBody>
          <a:bodyPr wrap="none" rtlCol="0">
            <a:spAutoFit/>
          </a:bodyPr>
          <a:lstStyle/>
          <a:p>
            <a:r>
              <a:rPr lang="es-ES" sz="2800" b="1" dirty="0" smtClean="0">
                <a:solidFill>
                  <a:srgbClr val="FF0000"/>
                </a:solidFill>
              </a:rPr>
              <a:t>Python 2 !   Python 3?</a:t>
            </a:r>
            <a:endParaRPr lang="en-US" sz="2800" b="1" dirty="0">
              <a:solidFill>
                <a:srgbClr val="FF0000"/>
              </a:solidFill>
            </a:endParaRPr>
          </a:p>
        </p:txBody>
      </p:sp>
    </p:spTree>
    <p:extLst>
      <p:ext uri="{BB962C8B-B14F-4D97-AF65-F5344CB8AC3E}">
        <p14:creationId xmlns:p14="http://schemas.microsoft.com/office/powerpoint/2010/main" val="940421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15616" y="6198031"/>
            <a:ext cx="5976664" cy="646331"/>
          </a:xfrm>
          <a:prstGeom prst="rect">
            <a:avLst/>
          </a:prstGeom>
        </p:spPr>
        <p:txBody>
          <a:bodyPr wrap="square">
            <a:spAutoFit/>
          </a:bodyPr>
          <a:lstStyle/>
          <a:p>
            <a:r>
              <a:rPr lang="en-US" dirty="0"/>
              <a:t>https://</a:t>
            </a:r>
            <a:r>
              <a:rPr lang="en-US" dirty="0" smtClean="0"/>
              <a:t>www2.cs.duke.edu/courses/fall14/compsci260/resources/python.tutorial.1.2014.pdf</a:t>
            </a:r>
            <a:endParaRPr lang="en-US" dirty="0"/>
          </a:p>
        </p:txBody>
      </p:sp>
      <p:pic>
        <p:nvPicPr>
          <p:cNvPr id="2" name="Imagen 1"/>
          <p:cNvPicPr>
            <a:picLocks noChangeAspect="1"/>
          </p:cNvPicPr>
          <p:nvPr/>
        </p:nvPicPr>
        <p:blipFill>
          <a:blip r:embed="rId2"/>
          <a:stretch>
            <a:fillRect/>
          </a:stretch>
        </p:blipFill>
        <p:spPr>
          <a:xfrm>
            <a:off x="899592" y="188640"/>
            <a:ext cx="7236668" cy="5936878"/>
          </a:xfrm>
          <a:prstGeom prst="rect">
            <a:avLst/>
          </a:prstGeom>
        </p:spPr>
      </p:pic>
    </p:spTree>
    <p:extLst>
      <p:ext uri="{BB962C8B-B14F-4D97-AF65-F5344CB8AC3E}">
        <p14:creationId xmlns:p14="http://schemas.microsoft.com/office/powerpoint/2010/main" val="38917617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15616" y="6198031"/>
            <a:ext cx="5976664" cy="646331"/>
          </a:xfrm>
          <a:prstGeom prst="rect">
            <a:avLst/>
          </a:prstGeom>
        </p:spPr>
        <p:txBody>
          <a:bodyPr wrap="square">
            <a:spAutoFit/>
          </a:bodyPr>
          <a:lstStyle/>
          <a:p>
            <a:r>
              <a:rPr lang="en-US" dirty="0"/>
              <a:t>https://</a:t>
            </a:r>
            <a:r>
              <a:rPr lang="en-US" dirty="0" smtClean="0"/>
              <a:t>www2.cs.duke.edu/courses/fall14/compsci260/resources/python.tutorial.1.2014.pdf</a:t>
            </a:r>
            <a:endParaRPr lang="en-US" dirty="0"/>
          </a:p>
        </p:txBody>
      </p:sp>
      <p:pic>
        <p:nvPicPr>
          <p:cNvPr id="3" name="Imagen 2"/>
          <p:cNvPicPr>
            <a:picLocks noChangeAspect="1"/>
          </p:cNvPicPr>
          <p:nvPr/>
        </p:nvPicPr>
        <p:blipFill>
          <a:blip r:embed="rId2"/>
          <a:stretch>
            <a:fillRect/>
          </a:stretch>
        </p:blipFill>
        <p:spPr>
          <a:xfrm>
            <a:off x="899592" y="260648"/>
            <a:ext cx="7569472" cy="5870713"/>
          </a:xfrm>
          <a:prstGeom prst="rect">
            <a:avLst/>
          </a:prstGeom>
        </p:spPr>
      </p:pic>
    </p:spTree>
    <p:extLst>
      <p:ext uri="{BB962C8B-B14F-4D97-AF65-F5344CB8AC3E}">
        <p14:creationId xmlns:p14="http://schemas.microsoft.com/office/powerpoint/2010/main" val="18252683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auto">
          <a:xfrm>
            <a:off x="467544" y="141277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defTabSz="457200" rtl="0" fontAlgn="base">
              <a:spcBef>
                <a:spcPct val="20000"/>
              </a:spcBef>
              <a:spcAft>
                <a:spcPct val="0"/>
              </a:spcAft>
              <a:buFont typeface="Arial" panose="020B0604020202020204" pitchFamily="34" charset="0"/>
              <a:buChar char="•"/>
              <a:defRPr sz="3200" kern="1200">
                <a:solidFill>
                  <a:schemeClr val="tx1"/>
                </a:solidFill>
                <a:latin typeface="+mn-lt"/>
                <a:ea typeface="ＭＳ Ｐゴシック" panose="020B0600070205080204" pitchFamily="34" charset="-128"/>
                <a:cs typeface="+mn-cs"/>
              </a:defRPr>
            </a:lvl1pPr>
            <a:lvl2pPr marL="742950" indent="-285750" algn="l" defTabSz="457200" rtl="0" fontAlgn="base">
              <a:spcBef>
                <a:spcPct val="20000"/>
              </a:spcBef>
              <a:spcAft>
                <a:spcPct val="0"/>
              </a:spcAft>
              <a:buFont typeface="Arial" panose="020B0604020202020204" pitchFamily="34" charset="0"/>
              <a:buChar char="–"/>
              <a:defRPr sz="2800" kern="1200">
                <a:solidFill>
                  <a:schemeClr val="tx1"/>
                </a:solidFill>
                <a:latin typeface="+mn-lt"/>
                <a:ea typeface="ＭＳ Ｐゴシック" panose="020B0600070205080204" pitchFamily="34" charset="-128"/>
                <a:cs typeface="+mn-cs"/>
              </a:defRPr>
            </a:lvl2pPr>
            <a:lvl3pPr marL="1143000" indent="-228600" algn="l" defTabSz="457200" rtl="0" fontAlgn="base">
              <a:spcBef>
                <a:spcPct val="20000"/>
              </a:spcBef>
              <a:spcAft>
                <a:spcPct val="0"/>
              </a:spcAft>
              <a:buFont typeface="Arial" panose="020B0604020202020204" pitchFamily="34" charset="0"/>
              <a:buChar char="•"/>
              <a:defRPr sz="2400" kern="1200">
                <a:solidFill>
                  <a:schemeClr val="tx1"/>
                </a:solidFill>
                <a:latin typeface="+mn-lt"/>
                <a:ea typeface="ＭＳ Ｐゴシック" panose="020B0600070205080204" pitchFamily="34" charset="-128"/>
                <a:cs typeface="+mn-cs"/>
              </a:defRPr>
            </a:lvl3pPr>
            <a:lvl4pPr marL="16002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ＭＳ Ｐゴシック" panose="020B0600070205080204" pitchFamily="34" charset="-128"/>
                <a:cs typeface="+mn-cs"/>
              </a:defRPr>
            </a:lvl4pPr>
            <a:lvl5pPr marL="20574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ＭＳ Ｐゴシック"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90000"/>
              </a:lnSpc>
              <a:spcBef>
                <a:spcPct val="20000"/>
              </a:spcBef>
              <a:spcAft>
                <a:spcPct val="0"/>
              </a:spcAft>
              <a:buClrTx/>
              <a:buSzTx/>
              <a:buFont typeface="Arial" panose="020B0604020202020204" pitchFamily="34" charset="0"/>
              <a:buChar char="•"/>
              <a:tabLst/>
              <a:defRPr/>
            </a:pPr>
            <a:r>
              <a:rPr kumimoji="0" lang="en-US" altLang="en-US" sz="3200" b="0" i="0" u="none" strike="noStrike" kern="1200" cap="none" spc="0" normalizeH="0" baseline="0" noProof="0" dirty="0" smtClean="0">
                <a:ln>
                  <a:noFill/>
                </a:ln>
                <a:solidFill>
                  <a:sysClr val="windowText" lastClr="000000"/>
                </a:solidFill>
                <a:effectLst/>
                <a:uLnTx/>
                <a:uFillTx/>
                <a:latin typeface="Calibri"/>
                <a:ea typeface="ＭＳ Ｐゴシック" panose="020B0600070205080204" pitchFamily="34" charset="-128"/>
                <a:cs typeface="+mn-cs"/>
              </a:rPr>
              <a:t>Lists (mutable sets of strings)</a:t>
            </a:r>
          </a:p>
          <a:p>
            <a:pPr marL="742950" marR="0" lvl="1" indent="-285750" algn="l" defTabSz="457200" rtl="0" eaLnBrk="1" fontAlgn="base" latinLnBrk="0" hangingPunct="1">
              <a:lnSpc>
                <a:spcPct val="90000"/>
              </a:lnSpc>
              <a:spcBef>
                <a:spcPct val="2000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err="1" smtClean="0">
                <a:ln>
                  <a:noFill/>
                </a:ln>
                <a:solidFill>
                  <a:sysClr val="windowText" lastClr="000000"/>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var</a:t>
            </a:r>
            <a:r>
              <a:rPr kumimoji="0" lang="en-US" altLang="en-US" sz="2000" b="0" i="0" u="none" strike="noStrike" kern="1200" cap="none" spc="0" normalizeH="0" baseline="0" noProof="0" dirty="0" smtClean="0">
                <a:ln>
                  <a:noFill/>
                </a:ln>
                <a:solidFill>
                  <a:sysClr val="windowText" lastClr="000000"/>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 = [] # create list</a:t>
            </a:r>
          </a:p>
          <a:p>
            <a:pPr marL="742950" marR="0" lvl="1" indent="-285750" algn="l" defTabSz="457200" rtl="0" eaLnBrk="1" fontAlgn="base" latinLnBrk="0" hangingPunct="1">
              <a:lnSpc>
                <a:spcPct val="90000"/>
              </a:lnSpc>
              <a:spcBef>
                <a:spcPct val="2000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err="1" smtClean="0">
                <a:ln>
                  <a:noFill/>
                </a:ln>
                <a:solidFill>
                  <a:sysClr val="windowText" lastClr="000000"/>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var</a:t>
            </a:r>
            <a:r>
              <a:rPr kumimoji="0" lang="en-US" altLang="en-US" sz="2000" b="0" i="0" u="none" strike="noStrike" kern="1200" cap="none" spc="0" normalizeH="0" baseline="0" noProof="0" dirty="0" smtClean="0">
                <a:ln>
                  <a:noFill/>
                </a:ln>
                <a:solidFill>
                  <a:sysClr val="windowText" lastClr="000000"/>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 = [‘one’, 2, ‘three’, ‘banana’]</a:t>
            </a:r>
          </a:p>
          <a:p>
            <a:pPr marL="342900" marR="0" lvl="0" indent="-342900" algn="l" defTabSz="457200" rtl="0" eaLnBrk="1" fontAlgn="base" latinLnBrk="0" hangingPunct="1">
              <a:lnSpc>
                <a:spcPct val="90000"/>
              </a:lnSpc>
              <a:spcBef>
                <a:spcPct val="20000"/>
              </a:spcBef>
              <a:spcAft>
                <a:spcPct val="0"/>
              </a:spcAft>
              <a:buClrTx/>
              <a:buSzTx/>
              <a:buFont typeface="Arial" panose="020B0604020202020204" pitchFamily="34" charset="0"/>
              <a:buChar char="•"/>
              <a:tabLst/>
              <a:defRPr/>
            </a:pPr>
            <a:r>
              <a:rPr kumimoji="0" lang="en-US" altLang="en-US" sz="3200" b="0" i="0" u="none" strike="noStrike" kern="1200" cap="none" spc="0" normalizeH="0" baseline="0" noProof="0" dirty="0" smtClean="0">
                <a:ln>
                  <a:noFill/>
                </a:ln>
                <a:solidFill>
                  <a:sysClr val="windowText" lastClr="000000"/>
                </a:solidFill>
                <a:effectLst/>
                <a:uLnTx/>
                <a:uFillTx/>
                <a:latin typeface="Calibri"/>
                <a:ea typeface="ＭＳ Ｐゴシック" panose="020B0600070205080204" pitchFamily="34" charset="-128"/>
                <a:cs typeface="Courier New" panose="02070309020205020404" pitchFamily="49" charset="0"/>
              </a:rPr>
              <a:t>Strings …</a:t>
            </a:r>
          </a:p>
          <a:p>
            <a:pPr marL="342900" marR="0" lvl="0" indent="-342900" algn="l" defTabSz="457200" rtl="0" eaLnBrk="1" fontAlgn="base" latinLnBrk="0" hangingPunct="1">
              <a:lnSpc>
                <a:spcPct val="90000"/>
              </a:lnSpc>
              <a:spcBef>
                <a:spcPct val="20000"/>
              </a:spcBef>
              <a:spcAft>
                <a:spcPct val="0"/>
              </a:spcAft>
              <a:buClrTx/>
              <a:buSzTx/>
              <a:buFont typeface="Arial" panose="020B0604020202020204" pitchFamily="34" charset="0"/>
              <a:buChar char="•"/>
              <a:tabLst/>
              <a:defRPr/>
            </a:pPr>
            <a:r>
              <a:rPr kumimoji="0" lang="en-US" altLang="en-US" sz="3200" b="0" i="0" u="none" strike="noStrike" kern="1200" cap="none" spc="0" normalizeH="0" baseline="0" noProof="0" dirty="0" smtClean="0">
                <a:ln>
                  <a:noFill/>
                </a:ln>
                <a:solidFill>
                  <a:sysClr val="windowText" lastClr="000000"/>
                </a:solidFill>
                <a:effectLst/>
                <a:uLnTx/>
                <a:uFillTx/>
                <a:latin typeface="Calibri"/>
                <a:ea typeface="ＭＳ Ｐゴシック" panose="020B0600070205080204" pitchFamily="34" charset="-128"/>
                <a:cs typeface="Courier New" panose="02070309020205020404" pitchFamily="49" charset="0"/>
              </a:rPr>
              <a:t>Tuples (immutable sets)</a:t>
            </a:r>
          </a:p>
          <a:p>
            <a:pPr marL="742950" marR="0" lvl="1" indent="-285750" algn="l" defTabSz="457200" rtl="0" eaLnBrk="1" fontAlgn="base" latinLnBrk="0" hangingPunct="1">
              <a:lnSpc>
                <a:spcPct val="90000"/>
              </a:lnSpc>
              <a:spcBef>
                <a:spcPct val="2000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err="1" smtClean="0">
                <a:ln>
                  <a:noFill/>
                </a:ln>
                <a:solidFill>
                  <a:sysClr val="windowText" lastClr="000000"/>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var</a:t>
            </a:r>
            <a:r>
              <a:rPr kumimoji="0" lang="en-US" altLang="en-US" sz="2000" b="0" i="0" u="none" strike="noStrike" kern="1200" cap="none" spc="0" normalizeH="0" baseline="0" noProof="0" dirty="0" smtClean="0">
                <a:ln>
                  <a:noFill/>
                </a:ln>
                <a:solidFill>
                  <a:sysClr val="windowText" lastClr="000000"/>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 = (‘one’, 2, ‘three’, ‘banana’)</a:t>
            </a:r>
            <a:endParaRPr kumimoji="0" lang="en-US" altLang="en-US" sz="2400" b="0" i="0" u="none" strike="noStrike" kern="1200" cap="none" spc="0" normalizeH="0" baseline="0" noProof="0" dirty="0" smtClean="0">
              <a:ln>
                <a:noFill/>
              </a:ln>
              <a:solidFill>
                <a:sysClr val="windowText" lastClr="000000"/>
              </a:solidFill>
              <a:effectLst/>
              <a:uLnTx/>
              <a:uFillTx/>
              <a:latin typeface="Courier New" panose="02070309020205020404" pitchFamily="49" charset="0"/>
              <a:ea typeface="ＭＳ Ｐゴシック" panose="020B0600070205080204" pitchFamily="34" charset="-128"/>
              <a:cs typeface="Courier New" panose="02070309020205020404" pitchFamily="49" charset="0"/>
            </a:endParaRPr>
          </a:p>
          <a:p>
            <a:pPr marL="342900" marR="0" lvl="0" indent="-342900" algn="l" defTabSz="457200" rtl="0" eaLnBrk="1" fontAlgn="base" latinLnBrk="0" hangingPunct="1">
              <a:lnSpc>
                <a:spcPct val="90000"/>
              </a:lnSpc>
              <a:spcBef>
                <a:spcPct val="20000"/>
              </a:spcBef>
              <a:spcAft>
                <a:spcPct val="0"/>
              </a:spcAft>
              <a:buClrTx/>
              <a:buSzTx/>
              <a:buFont typeface="Arial" panose="020B0604020202020204" pitchFamily="34" charset="0"/>
              <a:buChar char="•"/>
              <a:tabLst/>
              <a:defRPr/>
            </a:pPr>
            <a:r>
              <a:rPr kumimoji="0" lang="en-US" altLang="en-US" sz="3200" b="0" i="0" u="none" strike="noStrike" kern="1200" cap="none" spc="0" normalizeH="0" baseline="0" noProof="0" dirty="0" smtClean="0">
                <a:ln>
                  <a:noFill/>
                </a:ln>
                <a:solidFill>
                  <a:sysClr val="windowText" lastClr="000000"/>
                </a:solidFill>
                <a:effectLst/>
                <a:uLnTx/>
                <a:uFillTx/>
                <a:latin typeface="Calibri"/>
                <a:ea typeface="ＭＳ Ｐゴシック" panose="020B0600070205080204" pitchFamily="34" charset="-128"/>
                <a:cs typeface="Courier New" panose="02070309020205020404" pitchFamily="49" charset="0"/>
              </a:rPr>
              <a:t>Dictionaries (associative arrays or ‘hashes’)</a:t>
            </a:r>
          </a:p>
          <a:p>
            <a:pPr marL="742950" marR="0" lvl="1" indent="-285750" algn="l" defTabSz="457200" rtl="0" eaLnBrk="1" fontAlgn="base" latinLnBrk="0" hangingPunct="1">
              <a:lnSpc>
                <a:spcPct val="90000"/>
              </a:lnSpc>
              <a:spcBef>
                <a:spcPct val="2000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err="1" smtClean="0">
                <a:ln>
                  <a:noFill/>
                </a:ln>
                <a:solidFill>
                  <a:sysClr val="windowText" lastClr="000000"/>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var</a:t>
            </a:r>
            <a:r>
              <a:rPr kumimoji="0" lang="en-US" altLang="en-US" sz="2000" b="0" i="0" u="none" strike="noStrike" kern="1200" cap="none" spc="0" normalizeH="0" baseline="0" noProof="0" dirty="0" smtClean="0">
                <a:ln>
                  <a:noFill/>
                </a:ln>
                <a:solidFill>
                  <a:sysClr val="windowText" lastClr="000000"/>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 = {} # create dictionary</a:t>
            </a:r>
          </a:p>
          <a:p>
            <a:pPr marL="742950" marR="0" lvl="1" indent="-285750" algn="l" defTabSz="457200" rtl="0" eaLnBrk="1" fontAlgn="base" latinLnBrk="0" hangingPunct="1">
              <a:lnSpc>
                <a:spcPct val="90000"/>
              </a:lnSpc>
              <a:spcBef>
                <a:spcPct val="2000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err="1" smtClean="0">
                <a:ln>
                  <a:noFill/>
                </a:ln>
                <a:solidFill>
                  <a:sysClr val="windowText" lastClr="000000"/>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var</a:t>
            </a:r>
            <a:r>
              <a:rPr kumimoji="0" lang="en-US" altLang="en-US" sz="2000" b="0" i="0" u="none" strike="noStrike" kern="1200" cap="none" spc="0" normalizeH="0" baseline="0" noProof="0" dirty="0" smtClean="0">
                <a:ln>
                  <a:noFill/>
                </a:ln>
                <a:solidFill>
                  <a:sysClr val="windowText" lastClr="000000"/>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 = {‘</a:t>
            </a:r>
            <a:r>
              <a:rPr kumimoji="0" lang="en-US" altLang="en-US" sz="2000" b="0" i="0" u="none" strike="noStrike" kern="1200" cap="none" spc="0" normalizeH="0" baseline="0" noProof="0" dirty="0" err="1" smtClean="0">
                <a:ln>
                  <a:noFill/>
                </a:ln>
                <a:solidFill>
                  <a:sysClr val="windowText" lastClr="000000"/>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lat</a:t>
            </a:r>
            <a:r>
              <a:rPr kumimoji="0" lang="en-US" altLang="en-US" sz="2000" b="0" i="0" u="none" strike="noStrike" kern="1200" cap="none" spc="0" normalizeH="0" baseline="0" noProof="0" dirty="0" smtClean="0">
                <a:ln>
                  <a:noFill/>
                </a:ln>
                <a:solidFill>
                  <a:sysClr val="windowText" lastClr="000000"/>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 40.20547, ‘</a:t>
            </a:r>
            <a:r>
              <a:rPr kumimoji="0" lang="en-US" altLang="en-US" sz="2000" b="0" i="0" u="none" strike="noStrike" kern="1200" cap="none" spc="0" normalizeH="0" baseline="0" noProof="0" dirty="0" err="1" smtClean="0">
                <a:ln>
                  <a:noFill/>
                </a:ln>
                <a:solidFill>
                  <a:sysClr val="windowText" lastClr="000000"/>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lon</a:t>
            </a:r>
            <a:r>
              <a:rPr kumimoji="0" lang="en-US" altLang="en-US" sz="2000" b="0" i="0" u="none" strike="noStrike" kern="1200" cap="none" spc="0" normalizeH="0" baseline="0" noProof="0" dirty="0" smtClean="0">
                <a:ln>
                  <a:noFill/>
                </a:ln>
                <a:solidFill>
                  <a:sysClr val="windowText" lastClr="000000"/>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 -74.76322}</a:t>
            </a:r>
          </a:p>
          <a:p>
            <a:pPr marL="742950" marR="0" lvl="1" indent="-285750" algn="l" defTabSz="457200" rtl="0" eaLnBrk="1" fontAlgn="base" latinLnBrk="0" hangingPunct="1">
              <a:lnSpc>
                <a:spcPct val="90000"/>
              </a:lnSpc>
              <a:spcBef>
                <a:spcPct val="2000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err="1" smtClean="0">
                <a:ln>
                  <a:noFill/>
                </a:ln>
                <a:solidFill>
                  <a:sysClr val="windowText" lastClr="000000"/>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var</a:t>
            </a:r>
            <a:r>
              <a:rPr kumimoji="0" lang="en-US" altLang="en-US" sz="2000" b="0" i="0" u="none" strike="noStrike" kern="1200" cap="none" spc="0" normalizeH="0" baseline="0" noProof="0" dirty="0" smtClean="0">
                <a:ln>
                  <a:noFill/>
                </a:ln>
                <a:solidFill>
                  <a:sysClr val="windowText" lastClr="000000"/>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a:t>
            </a:r>
            <a:r>
              <a:rPr kumimoji="0" lang="en-US" altLang="en-US" sz="2000" b="0" i="0" u="none" strike="noStrike" kern="1200" cap="none" spc="0" normalizeH="0" baseline="0" noProof="0" dirty="0" err="1" smtClean="0">
                <a:ln>
                  <a:noFill/>
                </a:ln>
                <a:solidFill>
                  <a:sysClr val="windowText" lastClr="000000"/>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lat</a:t>
            </a:r>
            <a:r>
              <a:rPr kumimoji="0" lang="en-US" altLang="en-US" sz="2000" b="0" i="0" u="none" strike="noStrike" kern="1200" cap="none" spc="0" normalizeH="0" baseline="0" noProof="0" dirty="0" smtClean="0">
                <a:ln>
                  <a:noFill/>
                </a:ln>
                <a:solidFill>
                  <a:sysClr val="windowText" lastClr="000000"/>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 = 40.2054</a:t>
            </a:r>
          </a:p>
          <a:p>
            <a:pPr marL="342900" marR="0" lvl="0" indent="-342900" algn="l" defTabSz="457200" rtl="0" eaLnBrk="1" fontAlgn="base" latinLnBrk="0" hangingPunct="1">
              <a:lnSpc>
                <a:spcPct val="90000"/>
              </a:lnSpc>
              <a:spcBef>
                <a:spcPct val="20000"/>
              </a:spcBef>
              <a:spcAft>
                <a:spcPct val="0"/>
              </a:spcAft>
              <a:buClrTx/>
              <a:buSzTx/>
              <a:buFont typeface="Arial" panose="020B0604020202020204" pitchFamily="34" charset="0"/>
              <a:buChar char="•"/>
              <a:tabLst/>
              <a:defRPr/>
            </a:pPr>
            <a:r>
              <a:rPr kumimoji="0" lang="en-US" altLang="en-US" sz="3200" b="0" i="0" u="none" strike="noStrike" kern="1200" cap="none" spc="0" normalizeH="0" baseline="0" noProof="0" dirty="0" smtClean="0">
                <a:ln>
                  <a:noFill/>
                </a:ln>
                <a:solidFill>
                  <a:sysClr val="windowText" lastClr="000000"/>
                </a:solidFill>
                <a:effectLst/>
                <a:uLnTx/>
                <a:uFillTx/>
                <a:latin typeface="Calibri"/>
                <a:ea typeface="ＭＳ Ｐゴシック" panose="020B0600070205080204" pitchFamily="34" charset="-128"/>
                <a:cs typeface="Courier New" panose="02070309020205020404" pitchFamily="49" charset="0"/>
              </a:rPr>
              <a:t>Each has its own set of methods</a:t>
            </a:r>
            <a:endParaRPr kumimoji="0" lang="en-US" altLang="en-US" sz="2400" b="0" i="0" u="none" strike="noStrike" kern="1200" cap="none" spc="0" normalizeH="0" baseline="0" noProof="0" dirty="0" smtClean="0">
              <a:ln>
                <a:noFill/>
              </a:ln>
              <a:solidFill>
                <a:sysClr val="windowText" lastClr="000000"/>
              </a:solidFill>
              <a:effectLst/>
              <a:uLnTx/>
              <a:uFillTx/>
              <a:latin typeface="Calibri"/>
              <a:ea typeface="ＭＳ Ｐゴシック" panose="020B0600070205080204" pitchFamily="34" charset="-128"/>
              <a:cs typeface="Courier New" panose="02070309020205020404" pitchFamily="49" charset="0"/>
            </a:endParaRPr>
          </a:p>
          <a:p>
            <a:pPr marL="742950" marR="0" lvl="1" indent="-285750" algn="l" defTabSz="457200" rtl="0" eaLnBrk="1" fontAlgn="base" latinLnBrk="0" hangingPunct="1">
              <a:lnSpc>
                <a:spcPct val="90000"/>
              </a:lnSpc>
              <a:spcBef>
                <a:spcPct val="20000"/>
              </a:spcBef>
              <a:spcAft>
                <a:spcPct val="0"/>
              </a:spcAft>
              <a:buClrTx/>
              <a:buSzTx/>
              <a:buFont typeface="Arial" panose="020B0604020202020204" pitchFamily="34" charset="0"/>
              <a:buChar char="–"/>
              <a:tabLst/>
              <a:defRPr/>
            </a:pPr>
            <a:endParaRPr kumimoji="0" lang="en-US" altLang="en-US" sz="2400" b="0" i="0" u="none" strike="noStrike" kern="1200" cap="none" spc="0" normalizeH="0" baseline="0" noProof="0" dirty="0" smtClean="0">
              <a:ln>
                <a:noFill/>
              </a:ln>
              <a:solidFill>
                <a:sysClr val="windowText" lastClr="000000"/>
              </a:solidFill>
              <a:effectLst/>
              <a:uLnTx/>
              <a:uFillTx/>
              <a:latin typeface="Courier New" panose="02070309020205020404" pitchFamily="49" charset="0"/>
              <a:ea typeface="ＭＳ Ｐゴシック" panose="020B0600070205080204" pitchFamily="34" charset="-128"/>
              <a:cs typeface="Courier New" panose="02070309020205020404" pitchFamily="49" charset="0"/>
            </a:endParaRPr>
          </a:p>
        </p:txBody>
      </p:sp>
      <p:sp>
        <p:nvSpPr>
          <p:cNvPr id="5" name="Rectángulo 4"/>
          <p:cNvSpPr/>
          <p:nvPr/>
        </p:nvSpPr>
        <p:spPr>
          <a:xfrm>
            <a:off x="2123728" y="260648"/>
            <a:ext cx="4982454" cy="76944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en-US" sz="4400" kern="0" noProof="0" dirty="0" smtClean="0">
                <a:solidFill>
                  <a:prstClr val="black"/>
                </a:solidFill>
                <a:latin typeface="Calibri"/>
                <a:ea typeface="ＭＳ Ｐゴシック" panose="020B0600070205080204" pitchFamily="34" charset="-128"/>
                <a:cs typeface="+mj-cs"/>
              </a:rPr>
              <a:t>Main </a:t>
            </a:r>
            <a:r>
              <a:rPr kumimoji="0" lang="en-US" altLang="en-US" sz="4400" b="0" i="0" u="none" strike="noStrike" kern="0" cap="none" spc="0" normalizeH="0" baseline="0" noProof="0" dirty="0" smtClean="0">
                <a:ln>
                  <a:noFill/>
                </a:ln>
                <a:solidFill>
                  <a:prstClr val="black"/>
                </a:solidFill>
                <a:effectLst/>
                <a:uLnTx/>
                <a:uFillTx/>
                <a:latin typeface="Calibri"/>
                <a:ea typeface="ＭＳ Ｐゴシック" panose="020B0600070205080204" pitchFamily="34" charset="-128"/>
                <a:cs typeface="+mj-cs"/>
              </a:rPr>
              <a:t>Python Objects</a:t>
            </a:r>
            <a:endParaRPr kumimoji="0" lang="en-US" sz="1800" b="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1290762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15616" y="6198031"/>
            <a:ext cx="5976664" cy="646331"/>
          </a:xfrm>
          <a:prstGeom prst="rect">
            <a:avLst/>
          </a:prstGeom>
        </p:spPr>
        <p:txBody>
          <a:bodyPr wrap="square">
            <a:spAutoFit/>
          </a:bodyPr>
          <a:lstStyle/>
          <a:p>
            <a:r>
              <a:rPr lang="en-US" dirty="0"/>
              <a:t>https://</a:t>
            </a:r>
            <a:r>
              <a:rPr lang="en-US" dirty="0" smtClean="0"/>
              <a:t>www2.cs.duke.edu/courses/fall14/compsci260/resources/python.tutorial.1.2014.pdf</a:t>
            </a:r>
            <a:endParaRPr lang="en-US" dirty="0"/>
          </a:p>
        </p:txBody>
      </p:sp>
      <p:pic>
        <p:nvPicPr>
          <p:cNvPr id="2" name="Imagen 1"/>
          <p:cNvPicPr>
            <a:picLocks noChangeAspect="1"/>
          </p:cNvPicPr>
          <p:nvPr/>
        </p:nvPicPr>
        <p:blipFill>
          <a:blip r:embed="rId2"/>
          <a:stretch>
            <a:fillRect/>
          </a:stretch>
        </p:blipFill>
        <p:spPr>
          <a:xfrm>
            <a:off x="755576" y="116632"/>
            <a:ext cx="6649039" cy="5976664"/>
          </a:xfrm>
          <a:prstGeom prst="rect">
            <a:avLst/>
          </a:prstGeom>
        </p:spPr>
      </p:pic>
    </p:spTree>
    <p:extLst>
      <p:ext uri="{BB962C8B-B14F-4D97-AF65-F5344CB8AC3E}">
        <p14:creationId xmlns:p14="http://schemas.microsoft.com/office/powerpoint/2010/main" val="9134777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15616" y="6198031"/>
            <a:ext cx="5976664" cy="646331"/>
          </a:xfrm>
          <a:prstGeom prst="rect">
            <a:avLst/>
          </a:prstGeom>
        </p:spPr>
        <p:txBody>
          <a:bodyPr wrap="square">
            <a:spAutoFit/>
          </a:bodyPr>
          <a:lstStyle/>
          <a:p>
            <a:r>
              <a:rPr lang="en-US" dirty="0"/>
              <a:t>https://</a:t>
            </a:r>
            <a:r>
              <a:rPr lang="en-US" dirty="0" smtClean="0"/>
              <a:t>www2.cs.duke.edu/courses/fall14/compsci260/resources/python.tutorial.1.2014.pdf</a:t>
            </a:r>
            <a:endParaRPr lang="en-US" dirty="0"/>
          </a:p>
        </p:txBody>
      </p:sp>
      <p:pic>
        <p:nvPicPr>
          <p:cNvPr id="2" name="Imagen 1"/>
          <p:cNvPicPr>
            <a:picLocks noChangeAspect="1"/>
          </p:cNvPicPr>
          <p:nvPr/>
        </p:nvPicPr>
        <p:blipFill>
          <a:blip r:embed="rId2"/>
          <a:stretch>
            <a:fillRect/>
          </a:stretch>
        </p:blipFill>
        <p:spPr>
          <a:xfrm>
            <a:off x="1331640" y="0"/>
            <a:ext cx="6789870" cy="6067025"/>
          </a:xfrm>
          <a:prstGeom prst="rect">
            <a:avLst/>
          </a:prstGeom>
        </p:spPr>
      </p:pic>
    </p:spTree>
    <p:extLst>
      <p:ext uri="{BB962C8B-B14F-4D97-AF65-F5344CB8AC3E}">
        <p14:creationId xmlns:p14="http://schemas.microsoft.com/office/powerpoint/2010/main" val="9792496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15616" y="6198031"/>
            <a:ext cx="5976664" cy="646331"/>
          </a:xfrm>
          <a:prstGeom prst="rect">
            <a:avLst/>
          </a:prstGeom>
        </p:spPr>
        <p:txBody>
          <a:bodyPr wrap="square">
            <a:spAutoFit/>
          </a:bodyPr>
          <a:lstStyle/>
          <a:p>
            <a:r>
              <a:rPr lang="en-US" dirty="0"/>
              <a:t>https://</a:t>
            </a:r>
            <a:r>
              <a:rPr lang="en-US" dirty="0" smtClean="0"/>
              <a:t>www2.cs.duke.edu/courses/fall14/compsci260/resources/python.tutorial.1.2014.pdf</a:t>
            </a:r>
            <a:endParaRPr lang="en-US" dirty="0"/>
          </a:p>
        </p:txBody>
      </p:sp>
      <p:pic>
        <p:nvPicPr>
          <p:cNvPr id="3" name="Imagen 2"/>
          <p:cNvPicPr>
            <a:picLocks noChangeAspect="1"/>
          </p:cNvPicPr>
          <p:nvPr/>
        </p:nvPicPr>
        <p:blipFill>
          <a:blip r:embed="rId2"/>
          <a:stretch>
            <a:fillRect/>
          </a:stretch>
        </p:blipFill>
        <p:spPr>
          <a:xfrm>
            <a:off x="971600" y="188640"/>
            <a:ext cx="7252858" cy="5932512"/>
          </a:xfrm>
          <a:prstGeom prst="rect">
            <a:avLst/>
          </a:prstGeom>
        </p:spPr>
      </p:pic>
    </p:spTree>
    <p:extLst>
      <p:ext uri="{BB962C8B-B14F-4D97-AF65-F5344CB8AC3E}">
        <p14:creationId xmlns:p14="http://schemas.microsoft.com/office/powerpoint/2010/main" val="1925723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15616" y="6198031"/>
            <a:ext cx="5976664" cy="646331"/>
          </a:xfrm>
          <a:prstGeom prst="rect">
            <a:avLst/>
          </a:prstGeom>
        </p:spPr>
        <p:txBody>
          <a:bodyPr wrap="square">
            <a:spAutoFit/>
          </a:bodyPr>
          <a:lstStyle/>
          <a:p>
            <a:r>
              <a:rPr lang="en-US" dirty="0"/>
              <a:t>https://</a:t>
            </a:r>
            <a:r>
              <a:rPr lang="en-US" dirty="0" smtClean="0"/>
              <a:t>www2.cs.duke.edu/courses/fall14/compsci260/resources/python.tutorial.1.2014.pdf</a:t>
            </a:r>
            <a:endParaRPr lang="en-US" dirty="0"/>
          </a:p>
        </p:txBody>
      </p:sp>
      <p:pic>
        <p:nvPicPr>
          <p:cNvPr id="2" name="Imagen 1"/>
          <p:cNvPicPr>
            <a:picLocks noChangeAspect="1"/>
          </p:cNvPicPr>
          <p:nvPr/>
        </p:nvPicPr>
        <p:blipFill>
          <a:blip r:embed="rId2"/>
          <a:stretch>
            <a:fillRect/>
          </a:stretch>
        </p:blipFill>
        <p:spPr>
          <a:xfrm>
            <a:off x="539552" y="188640"/>
            <a:ext cx="8064896" cy="6005031"/>
          </a:xfrm>
          <a:prstGeom prst="rect">
            <a:avLst/>
          </a:prstGeom>
        </p:spPr>
      </p:pic>
    </p:spTree>
    <p:extLst>
      <p:ext uri="{BB962C8B-B14F-4D97-AF65-F5344CB8AC3E}">
        <p14:creationId xmlns:p14="http://schemas.microsoft.com/office/powerpoint/2010/main" val="14110875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15616" y="6198031"/>
            <a:ext cx="5976664" cy="646331"/>
          </a:xfrm>
          <a:prstGeom prst="rect">
            <a:avLst/>
          </a:prstGeom>
        </p:spPr>
        <p:txBody>
          <a:bodyPr wrap="square">
            <a:spAutoFit/>
          </a:bodyPr>
          <a:lstStyle/>
          <a:p>
            <a:r>
              <a:rPr lang="en-US" dirty="0"/>
              <a:t>https://</a:t>
            </a:r>
            <a:r>
              <a:rPr lang="en-US" dirty="0" smtClean="0"/>
              <a:t>www2.cs.duke.edu/courses/fall14/compsci260/resources/python.tutorial.1.2014.pdf</a:t>
            </a:r>
            <a:endParaRPr lang="en-US" dirty="0"/>
          </a:p>
        </p:txBody>
      </p:sp>
      <p:pic>
        <p:nvPicPr>
          <p:cNvPr id="2" name="Imagen 1"/>
          <p:cNvPicPr>
            <a:picLocks noChangeAspect="1"/>
          </p:cNvPicPr>
          <p:nvPr/>
        </p:nvPicPr>
        <p:blipFill>
          <a:blip r:embed="rId2"/>
          <a:stretch>
            <a:fillRect/>
          </a:stretch>
        </p:blipFill>
        <p:spPr>
          <a:xfrm>
            <a:off x="683568" y="188640"/>
            <a:ext cx="7427738" cy="5905445"/>
          </a:xfrm>
          <a:prstGeom prst="rect">
            <a:avLst/>
          </a:prstGeom>
        </p:spPr>
      </p:pic>
    </p:spTree>
    <p:extLst>
      <p:ext uri="{BB962C8B-B14F-4D97-AF65-F5344CB8AC3E}">
        <p14:creationId xmlns:p14="http://schemas.microsoft.com/office/powerpoint/2010/main" val="16042476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15616" y="6198031"/>
            <a:ext cx="5976664" cy="646331"/>
          </a:xfrm>
          <a:prstGeom prst="rect">
            <a:avLst/>
          </a:prstGeom>
        </p:spPr>
        <p:txBody>
          <a:bodyPr wrap="square">
            <a:spAutoFit/>
          </a:bodyPr>
          <a:lstStyle/>
          <a:p>
            <a:r>
              <a:rPr lang="en-US" dirty="0"/>
              <a:t>https://</a:t>
            </a:r>
            <a:r>
              <a:rPr lang="en-US" dirty="0" smtClean="0"/>
              <a:t>www2.cs.duke.edu/courses/fall14/compsci260/resources/python.tutorial.1.2014.pdf</a:t>
            </a:r>
            <a:endParaRPr lang="en-US" dirty="0"/>
          </a:p>
        </p:txBody>
      </p:sp>
      <p:pic>
        <p:nvPicPr>
          <p:cNvPr id="2" name="Imagen 1"/>
          <p:cNvPicPr>
            <a:picLocks noChangeAspect="1"/>
          </p:cNvPicPr>
          <p:nvPr/>
        </p:nvPicPr>
        <p:blipFill>
          <a:blip r:embed="rId2"/>
          <a:stretch>
            <a:fillRect/>
          </a:stretch>
        </p:blipFill>
        <p:spPr>
          <a:xfrm>
            <a:off x="827584" y="188640"/>
            <a:ext cx="7358211" cy="5781452"/>
          </a:xfrm>
          <a:prstGeom prst="rect">
            <a:avLst/>
          </a:prstGeom>
        </p:spPr>
      </p:pic>
    </p:spTree>
    <p:extLst>
      <p:ext uri="{BB962C8B-B14F-4D97-AF65-F5344CB8AC3E}">
        <p14:creationId xmlns:p14="http://schemas.microsoft.com/office/powerpoint/2010/main" val="2656606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 in MSTC GitHub</a:t>
            </a:r>
            <a:endParaRPr lang="en-US" sz="2700" dirty="0"/>
          </a:p>
        </p:txBody>
      </p:sp>
      <p:sp>
        <p:nvSpPr>
          <p:cNvPr id="4" name="Rectángulo 3"/>
          <p:cNvSpPr/>
          <p:nvPr/>
        </p:nvSpPr>
        <p:spPr>
          <a:xfrm>
            <a:off x="359024" y="2492896"/>
            <a:ext cx="8784976" cy="646331"/>
          </a:xfrm>
          <a:prstGeom prst="rect">
            <a:avLst/>
          </a:prstGeom>
        </p:spPr>
        <p:txBody>
          <a:bodyPr wrap="square">
            <a:spAutoFit/>
          </a:bodyPr>
          <a:lstStyle/>
          <a:p>
            <a:r>
              <a:rPr lang="en-US" sz="3600" b="1" dirty="0"/>
              <a:t>https://</a:t>
            </a:r>
            <a:r>
              <a:rPr lang="en-US" sz="3600" b="1" dirty="0" smtClean="0"/>
              <a:t>github.com/MasterMSTC/Python/</a:t>
            </a:r>
            <a:endParaRPr lang="en-US" sz="2400" b="1" dirty="0"/>
          </a:p>
        </p:txBody>
      </p:sp>
    </p:spTree>
    <p:extLst>
      <p:ext uri="{BB962C8B-B14F-4D97-AF65-F5344CB8AC3E}">
        <p14:creationId xmlns:p14="http://schemas.microsoft.com/office/powerpoint/2010/main" val="25029839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15616" y="6198031"/>
            <a:ext cx="5976664" cy="646331"/>
          </a:xfrm>
          <a:prstGeom prst="rect">
            <a:avLst/>
          </a:prstGeom>
        </p:spPr>
        <p:txBody>
          <a:bodyPr wrap="square">
            <a:spAutoFit/>
          </a:bodyPr>
          <a:lstStyle/>
          <a:p>
            <a:r>
              <a:rPr lang="en-US" dirty="0"/>
              <a:t>https://</a:t>
            </a:r>
            <a:r>
              <a:rPr lang="en-US" dirty="0" smtClean="0"/>
              <a:t>www2.cs.duke.edu/courses/fall14/compsci260/resources/python.tutorial.1.2014.pdf</a:t>
            </a:r>
            <a:endParaRPr lang="en-US" dirty="0"/>
          </a:p>
        </p:txBody>
      </p:sp>
      <p:pic>
        <p:nvPicPr>
          <p:cNvPr id="2" name="Imagen 1"/>
          <p:cNvPicPr>
            <a:picLocks noChangeAspect="1"/>
          </p:cNvPicPr>
          <p:nvPr/>
        </p:nvPicPr>
        <p:blipFill>
          <a:blip r:embed="rId2"/>
          <a:stretch>
            <a:fillRect/>
          </a:stretch>
        </p:blipFill>
        <p:spPr>
          <a:xfrm>
            <a:off x="467544" y="116632"/>
            <a:ext cx="8302128" cy="5977185"/>
          </a:xfrm>
          <a:prstGeom prst="rect">
            <a:avLst/>
          </a:prstGeom>
        </p:spPr>
      </p:pic>
    </p:spTree>
    <p:extLst>
      <p:ext uri="{BB962C8B-B14F-4D97-AF65-F5344CB8AC3E}">
        <p14:creationId xmlns:p14="http://schemas.microsoft.com/office/powerpoint/2010/main" val="32893965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15616" y="6198031"/>
            <a:ext cx="5976664" cy="646331"/>
          </a:xfrm>
          <a:prstGeom prst="rect">
            <a:avLst/>
          </a:prstGeom>
        </p:spPr>
        <p:txBody>
          <a:bodyPr wrap="square">
            <a:spAutoFit/>
          </a:bodyPr>
          <a:lstStyle/>
          <a:p>
            <a:r>
              <a:rPr lang="en-US" dirty="0"/>
              <a:t>https://</a:t>
            </a:r>
            <a:r>
              <a:rPr lang="en-US" dirty="0" smtClean="0"/>
              <a:t>www2.cs.duke.edu/courses/fall14/compsci260/resources/python.tutorial.1.2014.pdf</a:t>
            </a:r>
            <a:endParaRPr lang="en-US" dirty="0"/>
          </a:p>
        </p:txBody>
      </p:sp>
      <p:pic>
        <p:nvPicPr>
          <p:cNvPr id="2" name="Imagen 1"/>
          <p:cNvPicPr>
            <a:picLocks noChangeAspect="1"/>
          </p:cNvPicPr>
          <p:nvPr/>
        </p:nvPicPr>
        <p:blipFill>
          <a:blip r:embed="rId2"/>
          <a:stretch>
            <a:fillRect/>
          </a:stretch>
        </p:blipFill>
        <p:spPr>
          <a:xfrm>
            <a:off x="827584" y="188640"/>
            <a:ext cx="7812654" cy="5728759"/>
          </a:xfrm>
          <a:prstGeom prst="rect">
            <a:avLst/>
          </a:prstGeom>
        </p:spPr>
      </p:pic>
    </p:spTree>
    <p:extLst>
      <p:ext uri="{BB962C8B-B14F-4D97-AF65-F5344CB8AC3E}">
        <p14:creationId xmlns:p14="http://schemas.microsoft.com/office/powerpoint/2010/main" val="34182136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15616" y="6198031"/>
            <a:ext cx="5976664" cy="646331"/>
          </a:xfrm>
          <a:prstGeom prst="rect">
            <a:avLst/>
          </a:prstGeom>
        </p:spPr>
        <p:txBody>
          <a:bodyPr wrap="square">
            <a:spAutoFit/>
          </a:bodyPr>
          <a:lstStyle/>
          <a:p>
            <a:r>
              <a:rPr lang="en-US" dirty="0"/>
              <a:t>https://</a:t>
            </a:r>
            <a:r>
              <a:rPr lang="en-US" dirty="0" smtClean="0"/>
              <a:t>www2.cs.duke.edu/courses/fall14/compsci260/resources/python.tutorial.1.2014.pdf</a:t>
            </a:r>
            <a:endParaRPr lang="en-US" dirty="0"/>
          </a:p>
        </p:txBody>
      </p:sp>
      <p:pic>
        <p:nvPicPr>
          <p:cNvPr id="2" name="Imagen 1"/>
          <p:cNvPicPr>
            <a:picLocks noChangeAspect="1"/>
          </p:cNvPicPr>
          <p:nvPr/>
        </p:nvPicPr>
        <p:blipFill>
          <a:blip r:embed="rId2"/>
          <a:stretch>
            <a:fillRect/>
          </a:stretch>
        </p:blipFill>
        <p:spPr>
          <a:xfrm>
            <a:off x="1619672" y="188640"/>
            <a:ext cx="5926142" cy="5966401"/>
          </a:xfrm>
          <a:prstGeom prst="rect">
            <a:avLst/>
          </a:prstGeom>
        </p:spPr>
      </p:pic>
    </p:spTree>
    <p:extLst>
      <p:ext uri="{BB962C8B-B14F-4D97-AF65-F5344CB8AC3E}">
        <p14:creationId xmlns:p14="http://schemas.microsoft.com/office/powerpoint/2010/main" val="9667817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15616" y="6198031"/>
            <a:ext cx="5976664" cy="646331"/>
          </a:xfrm>
          <a:prstGeom prst="rect">
            <a:avLst/>
          </a:prstGeom>
        </p:spPr>
        <p:txBody>
          <a:bodyPr wrap="square">
            <a:spAutoFit/>
          </a:bodyPr>
          <a:lstStyle/>
          <a:p>
            <a:r>
              <a:rPr lang="en-US" dirty="0"/>
              <a:t>https://</a:t>
            </a:r>
            <a:r>
              <a:rPr lang="en-US" dirty="0" smtClean="0"/>
              <a:t>www2.cs.duke.edu/courses/fall14/compsci260/resources/python.tutorial.1.2014.pdf</a:t>
            </a:r>
            <a:endParaRPr lang="en-US" dirty="0"/>
          </a:p>
        </p:txBody>
      </p:sp>
      <p:pic>
        <p:nvPicPr>
          <p:cNvPr id="2" name="Imagen 1"/>
          <p:cNvPicPr>
            <a:picLocks noChangeAspect="1"/>
          </p:cNvPicPr>
          <p:nvPr/>
        </p:nvPicPr>
        <p:blipFill>
          <a:blip r:embed="rId2"/>
          <a:stretch>
            <a:fillRect/>
          </a:stretch>
        </p:blipFill>
        <p:spPr>
          <a:xfrm>
            <a:off x="539552" y="188640"/>
            <a:ext cx="8228087" cy="5996043"/>
          </a:xfrm>
          <a:prstGeom prst="rect">
            <a:avLst/>
          </a:prstGeom>
        </p:spPr>
      </p:pic>
    </p:spTree>
    <p:extLst>
      <p:ext uri="{BB962C8B-B14F-4D97-AF65-F5344CB8AC3E}">
        <p14:creationId xmlns:p14="http://schemas.microsoft.com/office/powerpoint/2010/main" val="31252713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sp>
        <p:nvSpPr>
          <p:cNvPr id="3" name="2 Marcador de contenido"/>
          <p:cNvSpPr>
            <a:spLocks noGrp="1"/>
          </p:cNvSpPr>
          <p:nvPr>
            <p:ph idx="1"/>
          </p:nvPr>
        </p:nvSpPr>
        <p:spPr>
          <a:xfrm>
            <a:off x="539552" y="1340768"/>
            <a:ext cx="8229600" cy="4302453"/>
          </a:xfrm>
        </p:spPr>
        <p:txBody>
          <a:bodyPr>
            <a:noAutofit/>
          </a:bodyPr>
          <a:lstStyle/>
          <a:p>
            <a:r>
              <a:rPr lang="es-ES" dirty="0" err="1" smtClean="0"/>
              <a:t>Using</a:t>
            </a:r>
            <a:r>
              <a:rPr lang="es-ES" dirty="0" smtClean="0"/>
              <a:t> </a:t>
            </a:r>
            <a:r>
              <a:rPr lang="es-ES" dirty="0" err="1" smtClean="0"/>
              <a:t>Command</a:t>
            </a:r>
            <a:r>
              <a:rPr lang="es-ES" dirty="0" smtClean="0"/>
              <a:t> Line, </a:t>
            </a:r>
            <a:r>
              <a:rPr lang="es-ES" dirty="0" err="1" smtClean="0"/>
              <a:t>Ipython</a:t>
            </a:r>
            <a:r>
              <a:rPr lang="es-ES" dirty="0" smtClean="0"/>
              <a:t>, …</a:t>
            </a:r>
          </a:p>
          <a:p>
            <a:endParaRPr lang="es-ES" dirty="0"/>
          </a:p>
          <a:p>
            <a:r>
              <a:rPr lang="es-ES" dirty="0" err="1" smtClean="0"/>
              <a:t>Using</a:t>
            </a:r>
            <a:r>
              <a:rPr lang="es-ES" dirty="0" smtClean="0"/>
              <a:t> IDE : </a:t>
            </a:r>
            <a:r>
              <a:rPr lang="es-ES" dirty="0" err="1" smtClean="0"/>
              <a:t>PyCharm</a:t>
            </a:r>
            <a:r>
              <a:rPr lang="es-ES" dirty="0" smtClean="0"/>
              <a:t>, Spider, …</a:t>
            </a:r>
          </a:p>
          <a:p>
            <a:endParaRPr lang="es-ES" dirty="0"/>
          </a:p>
          <a:p>
            <a:r>
              <a:rPr lang="es-ES" dirty="0" err="1" smtClean="0"/>
              <a:t>Using</a:t>
            </a:r>
            <a:r>
              <a:rPr lang="es-ES" dirty="0" smtClean="0"/>
              <a:t> Notebooks</a:t>
            </a:r>
          </a:p>
          <a:p>
            <a:pPr marL="0" indent="0">
              <a:buNone/>
            </a:pPr>
            <a:endParaRPr lang="en-US" dirty="0"/>
          </a:p>
        </p:txBody>
      </p:sp>
    </p:spTree>
    <p:extLst>
      <p:ext uri="{BB962C8B-B14F-4D97-AF65-F5344CB8AC3E}">
        <p14:creationId xmlns:p14="http://schemas.microsoft.com/office/powerpoint/2010/main" val="4582027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on command line</a:t>
            </a:r>
            <a:endParaRPr lang="en-US" sz="2700" dirty="0"/>
          </a:p>
        </p:txBody>
      </p:sp>
      <p:sp>
        <p:nvSpPr>
          <p:cNvPr id="3" name="2 Marcador de contenido"/>
          <p:cNvSpPr>
            <a:spLocks noGrp="1"/>
          </p:cNvSpPr>
          <p:nvPr>
            <p:ph idx="1"/>
          </p:nvPr>
        </p:nvSpPr>
        <p:spPr>
          <a:xfrm>
            <a:off x="467544" y="1340768"/>
            <a:ext cx="8229600" cy="3240360"/>
          </a:xfrm>
        </p:spPr>
        <p:txBody>
          <a:bodyPr>
            <a:noAutofit/>
          </a:bodyPr>
          <a:lstStyle/>
          <a:p>
            <a:r>
              <a:rPr lang="en-US" dirty="0" smtClean="0"/>
              <a:t>Write some </a:t>
            </a:r>
            <a:r>
              <a:rPr lang="en-US" dirty="0"/>
              <a:t>Python code into a text </a:t>
            </a:r>
            <a:r>
              <a:rPr lang="en-US" dirty="0" smtClean="0"/>
              <a:t>file</a:t>
            </a:r>
          </a:p>
          <a:p>
            <a:pPr marL="0" indent="0">
              <a:buNone/>
            </a:pPr>
            <a:endParaRPr lang="en-US" dirty="0"/>
          </a:p>
          <a:p>
            <a:r>
              <a:rPr lang="en-US" dirty="0" smtClean="0"/>
              <a:t>Save </a:t>
            </a:r>
            <a:r>
              <a:rPr lang="en-US" dirty="0"/>
              <a:t>it with .</a:t>
            </a:r>
            <a:r>
              <a:rPr lang="en-US" dirty="0" err="1"/>
              <a:t>py</a:t>
            </a:r>
            <a:r>
              <a:rPr lang="en-US" dirty="0"/>
              <a:t> suffix, say </a:t>
            </a:r>
            <a:r>
              <a:rPr lang="en-US" dirty="0" smtClean="0"/>
              <a:t>script.py</a:t>
            </a:r>
          </a:p>
          <a:p>
            <a:endParaRPr lang="en-US" dirty="0"/>
          </a:p>
          <a:p>
            <a:r>
              <a:rPr lang="en-US" dirty="0" smtClean="0"/>
              <a:t>Open </a:t>
            </a:r>
            <a:r>
              <a:rPr lang="en-US" dirty="0"/>
              <a:t>a terminal on your </a:t>
            </a:r>
            <a:r>
              <a:rPr lang="en-US" dirty="0" smtClean="0"/>
              <a:t>machine</a:t>
            </a:r>
          </a:p>
          <a:p>
            <a:endParaRPr lang="en-US" dirty="0"/>
          </a:p>
          <a:p>
            <a:r>
              <a:rPr lang="en-US" dirty="0" smtClean="0"/>
              <a:t>Then type:</a:t>
            </a:r>
          </a:p>
          <a:p>
            <a:pPr marL="0" indent="0">
              <a:buNone/>
            </a:pPr>
            <a:r>
              <a:rPr lang="en-US" dirty="0"/>
              <a:t>	</a:t>
            </a:r>
            <a:r>
              <a:rPr lang="en-US" dirty="0" smtClean="0"/>
              <a:t>	</a:t>
            </a:r>
            <a:r>
              <a:rPr lang="en-US" sz="2400" dirty="0" smtClean="0">
                <a:latin typeface="Rod" panose="02030509050101010101" pitchFamily="49" charset="-79"/>
                <a:cs typeface="Rod" panose="02030509050101010101" pitchFamily="49" charset="-79"/>
              </a:rPr>
              <a:t>python </a:t>
            </a:r>
            <a:r>
              <a:rPr lang="en-US" sz="2400" dirty="0">
                <a:latin typeface="Rod" panose="02030509050101010101" pitchFamily="49" charset="-79"/>
                <a:cs typeface="Rod" panose="02030509050101010101" pitchFamily="49" charset="-79"/>
              </a:rPr>
              <a:t>script.py Arg1 Arg2 …</a:t>
            </a:r>
            <a:endParaRPr lang="en-US" sz="2400" dirty="0" smtClean="0">
              <a:latin typeface="Rod" panose="02030509050101010101" pitchFamily="49" charset="-79"/>
              <a:cs typeface="Rod" panose="02030509050101010101" pitchFamily="49" charset="-79"/>
            </a:endParaRPr>
          </a:p>
          <a:p>
            <a:pPr marL="0" indent="0">
              <a:buNone/>
            </a:pPr>
            <a:endParaRPr lang="en-US" dirty="0"/>
          </a:p>
        </p:txBody>
      </p:sp>
    </p:spTree>
    <p:extLst>
      <p:ext uri="{BB962C8B-B14F-4D97-AF65-F5344CB8AC3E}">
        <p14:creationId xmlns:p14="http://schemas.microsoft.com/office/powerpoint/2010/main" val="10790610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sp>
        <p:nvSpPr>
          <p:cNvPr id="3" name="2 Marcador de contenido"/>
          <p:cNvSpPr>
            <a:spLocks noGrp="1"/>
          </p:cNvSpPr>
          <p:nvPr>
            <p:ph idx="1"/>
          </p:nvPr>
        </p:nvSpPr>
        <p:spPr>
          <a:xfrm>
            <a:off x="287240" y="957319"/>
            <a:ext cx="8229600" cy="4752528"/>
          </a:xfrm>
        </p:spPr>
        <p:txBody>
          <a:bodyPr>
            <a:noAutofit/>
          </a:bodyPr>
          <a:lstStyle/>
          <a:p>
            <a:r>
              <a:rPr lang="en-US" dirty="0" smtClean="0"/>
              <a:t>Functions</a:t>
            </a:r>
            <a:endParaRPr lang="en-US" sz="2000" dirty="0"/>
          </a:p>
        </p:txBody>
      </p:sp>
      <p:pic>
        <p:nvPicPr>
          <p:cNvPr id="4" name="Imagen 3"/>
          <p:cNvPicPr>
            <a:picLocks noChangeAspect="1"/>
          </p:cNvPicPr>
          <p:nvPr/>
        </p:nvPicPr>
        <p:blipFill>
          <a:blip r:embed="rId2"/>
          <a:stretch>
            <a:fillRect/>
          </a:stretch>
        </p:blipFill>
        <p:spPr>
          <a:xfrm>
            <a:off x="251520" y="1556792"/>
            <a:ext cx="8792665" cy="4939961"/>
          </a:xfrm>
          <a:prstGeom prst="rect">
            <a:avLst/>
          </a:prstGeom>
        </p:spPr>
      </p:pic>
    </p:spTree>
    <p:extLst>
      <p:ext uri="{BB962C8B-B14F-4D97-AF65-F5344CB8AC3E}">
        <p14:creationId xmlns:p14="http://schemas.microsoft.com/office/powerpoint/2010/main" val="5311690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sp>
        <p:nvSpPr>
          <p:cNvPr id="3" name="2 Marcador de contenido"/>
          <p:cNvSpPr>
            <a:spLocks noGrp="1"/>
          </p:cNvSpPr>
          <p:nvPr>
            <p:ph idx="1"/>
          </p:nvPr>
        </p:nvSpPr>
        <p:spPr>
          <a:xfrm>
            <a:off x="251520" y="1124744"/>
            <a:ext cx="8229600" cy="3119753"/>
          </a:xfrm>
        </p:spPr>
        <p:txBody>
          <a:bodyPr>
            <a:noAutofit/>
          </a:bodyPr>
          <a:lstStyle/>
          <a:p>
            <a:r>
              <a:rPr lang="en-US" dirty="0" smtClean="0"/>
              <a:t>Methods (Functions that belong to Objects)</a:t>
            </a:r>
            <a:endParaRPr lang="en-US" sz="2000" dirty="0"/>
          </a:p>
        </p:txBody>
      </p:sp>
      <p:pic>
        <p:nvPicPr>
          <p:cNvPr id="5" name="Imagen 4"/>
          <p:cNvPicPr>
            <a:picLocks noChangeAspect="1"/>
          </p:cNvPicPr>
          <p:nvPr/>
        </p:nvPicPr>
        <p:blipFill>
          <a:blip r:embed="rId2"/>
          <a:stretch>
            <a:fillRect/>
          </a:stretch>
        </p:blipFill>
        <p:spPr>
          <a:xfrm>
            <a:off x="395536" y="1916832"/>
            <a:ext cx="8356956" cy="4410939"/>
          </a:xfrm>
          <a:prstGeom prst="rect">
            <a:avLst/>
          </a:prstGeom>
        </p:spPr>
      </p:pic>
    </p:spTree>
    <p:extLst>
      <p:ext uri="{BB962C8B-B14F-4D97-AF65-F5344CB8AC3E}">
        <p14:creationId xmlns:p14="http://schemas.microsoft.com/office/powerpoint/2010/main" val="35144632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sp>
        <p:nvSpPr>
          <p:cNvPr id="3" name="2 Marcador de contenido"/>
          <p:cNvSpPr>
            <a:spLocks noGrp="1"/>
          </p:cNvSpPr>
          <p:nvPr>
            <p:ph idx="1"/>
          </p:nvPr>
        </p:nvSpPr>
        <p:spPr>
          <a:xfrm>
            <a:off x="251520" y="1124744"/>
            <a:ext cx="8229600" cy="3119753"/>
          </a:xfrm>
        </p:spPr>
        <p:txBody>
          <a:bodyPr>
            <a:noAutofit/>
          </a:bodyPr>
          <a:lstStyle/>
          <a:p>
            <a:r>
              <a:rPr lang="en-US" dirty="0" smtClean="0"/>
              <a:t>Methods ( … )</a:t>
            </a:r>
            <a:endParaRPr lang="en-US" sz="2000" dirty="0"/>
          </a:p>
        </p:txBody>
      </p:sp>
      <p:pic>
        <p:nvPicPr>
          <p:cNvPr id="4" name="Imagen 3"/>
          <p:cNvPicPr>
            <a:picLocks noChangeAspect="1"/>
          </p:cNvPicPr>
          <p:nvPr/>
        </p:nvPicPr>
        <p:blipFill>
          <a:blip r:embed="rId2"/>
          <a:stretch>
            <a:fillRect/>
          </a:stretch>
        </p:blipFill>
        <p:spPr>
          <a:xfrm>
            <a:off x="406438" y="1791431"/>
            <a:ext cx="8485670" cy="4794844"/>
          </a:xfrm>
          <a:prstGeom prst="rect">
            <a:avLst/>
          </a:prstGeom>
        </p:spPr>
      </p:pic>
    </p:spTree>
    <p:extLst>
      <p:ext uri="{BB962C8B-B14F-4D97-AF65-F5344CB8AC3E}">
        <p14:creationId xmlns:p14="http://schemas.microsoft.com/office/powerpoint/2010/main" val="35904742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 Packages</a:t>
            </a:r>
            <a:endParaRPr lang="en-US" sz="2700" dirty="0"/>
          </a:p>
        </p:txBody>
      </p:sp>
      <p:sp>
        <p:nvSpPr>
          <p:cNvPr id="3" name="2 Marcador de contenido"/>
          <p:cNvSpPr>
            <a:spLocks noGrp="1"/>
          </p:cNvSpPr>
          <p:nvPr>
            <p:ph idx="1"/>
          </p:nvPr>
        </p:nvSpPr>
        <p:spPr>
          <a:xfrm>
            <a:off x="251520" y="1124744"/>
            <a:ext cx="8229600" cy="3119753"/>
          </a:xfrm>
        </p:spPr>
        <p:txBody>
          <a:bodyPr>
            <a:noAutofit/>
          </a:bodyPr>
          <a:lstStyle/>
          <a:p>
            <a:r>
              <a:rPr lang="en-US" sz="4000" b="1" dirty="0" smtClean="0"/>
              <a:t>Packages</a:t>
            </a:r>
            <a:r>
              <a:rPr lang="en-US" dirty="0" smtClean="0"/>
              <a:t> ( … )</a:t>
            </a:r>
            <a:endParaRPr lang="en-US" sz="2000" dirty="0"/>
          </a:p>
        </p:txBody>
      </p:sp>
      <p:pic>
        <p:nvPicPr>
          <p:cNvPr id="5" name="Imagen 4"/>
          <p:cNvPicPr>
            <a:picLocks noChangeAspect="1"/>
          </p:cNvPicPr>
          <p:nvPr/>
        </p:nvPicPr>
        <p:blipFill>
          <a:blip r:embed="rId2"/>
          <a:stretch>
            <a:fillRect/>
          </a:stretch>
        </p:blipFill>
        <p:spPr>
          <a:xfrm>
            <a:off x="1475656" y="2204864"/>
            <a:ext cx="6124553" cy="4077072"/>
          </a:xfrm>
          <a:prstGeom prst="rect">
            <a:avLst/>
          </a:prstGeom>
        </p:spPr>
      </p:pic>
    </p:spTree>
    <p:extLst>
      <p:ext uri="{BB962C8B-B14F-4D97-AF65-F5344CB8AC3E}">
        <p14:creationId xmlns:p14="http://schemas.microsoft.com/office/powerpoint/2010/main" val="40648848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What is Python?</a:t>
            </a:r>
            <a:endParaRPr lang="en-US" sz="2700" dirty="0"/>
          </a:p>
        </p:txBody>
      </p:sp>
      <p:sp>
        <p:nvSpPr>
          <p:cNvPr id="4" name="Rectángulo 3"/>
          <p:cNvSpPr/>
          <p:nvPr/>
        </p:nvSpPr>
        <p:spPr>
          <a:xfrm>
            <a:off x="323528" y="980728"/>
            <a:ext cx="8568952" cy="5632311"/>
          </a:xfrm>
          <a:prstGeom prst="rect">
            <a:avLst/>
          </a:prstGeom>
        </p:spPr>
        <p:txBody>
          <a:bodyPr wrap="square">
            <a:spAutoFit/>
          </a:bodyPr>
          <a:lstStyle/>
          <a:p>
            <a:pPr marL="342900" indent="-342900">
              <a:buFont typeface="Arial" panose="020B0604020202020204" pitchFamily="34" charset="0"/>
              <a:buChar char="•"/>
            </a:pPr>
            <a:r>
              <a:rPr lang="en-US" sz="2400" dirty="0"/>
              <a:t>Python is a widely used general-purpose, high level programming language</a:t>
            </a:r>
            <a:r>
              <a:rPr lang="en-US" sz="2400" dirty="0" smtClean="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It </a:t>
            </a:r>
            <a:r>
              <a:rPr lang="en-US" sz="2400" dirty="0"/>
              <a:t>was initially designed by Guido van Rossum in 1991 and developed by Python Software </a:t>
            </a:r>
            <a:r>
              <a:rPr lang="en-US" sz="2400" dirty="0" smtClean="0"/>
              <a:t>Foundation.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It </a:t>
            </a:r>
            <a:r>
              <a:rPr lang="en-US" sz="2400" dirty="0"/>
              <a:t>was mainly developed for emphasis on code readability, and its syntax allows programmers to express concepts in fewer lines of code.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Python is a programming language that lets you work quickly and integrate systems more efficiently.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There are two major Python versions- </a:t>
            </a:r>
            <a:r>
              <a:rPr lang="en-US" sz="2400" b="1" dirty="0"/>
              <a:t>Python 2 and Python 3. Both are quite different</a:t>
            </a:r>
            <a:r>
              <a:rPr lang="en-US" sz="2400" dirty="0"/>
              <a:t>.</a:t>
            </a:r>
          </a:p>
        </p:txBody>
      </p:sp>
    </p:spTree>
    <p:extLst>
      <p:ext uri="{BB962C8B-B14F-4D97-AF65-F5344CB8AC3E}">
        <p14:creationId xmlns:p14="http://schemas.microsoft.com/office/powerpoint/2010/main" val="24718897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5" name="Imagen 4"/>
          <p:cNvPicPr>
            <a:picLocks noChangeAspect="1"/>
          </p:cNvPicPr>
          <p:nvPr/>
        </p:nvPicPr>
        <p:blipFill>
          <a:blip r:embed="rId2"/>
          <a:stretch>
            <a:fillRect/>
          </a:stretch>
        </p:blipFill>
        <p:spPr>
          <a:xfrm>
            <a:off x="467544" y="908720"/>
            <a:ext cx="7558855" cy="5635905"/>
          </a:xfrm>
          <a:prstGeom prst="rect">
            <a:avLst/>
          </a:prstGeom>
        </p:spPr>
      </p:pic>
      <p:sp>
        <p:nvSpPr>
          <p:cNvPr id="3" name="CuadroTexto 2"/>
          <p:cNvSpPr txBox="1"/>
          <p:nvPr/>
        </p:nvSpPr>
        <p:spPr>
          <a:xfrm>
            <a:off x="3851920" y="5229200"/>
            <a:ext cx="3092000" cy="769441"/>
          </a:xfrm>
          <a:prstGeom prst="rect">
            <a:avLst/>
          </a:prstGeom>
          <a:noFill/>
        </p:spPr>
        <p:txBody>
          <a:bodyPr wrap="none" rtlCol="0">
            <a:spAutoFit/>
          </a:bodyPr>
          <a:lstStyle/>
          <a:p>
            <a:pPr marL="342900" indent="-342900">
              <a:buFont typeface="Arial" panose="020B0604020202020204" pitchFamily="34" charset="0"/>
              <a:buChar char="•"/>
            </a:pPr>
            <a:r>
              <a:rPr lang="es-ES" sz="2400" b="1" dirty="0" smtClean="0">
                <a:solidFill>
                  <a:srgbClr val="FF0000"/>
                </a:solidFill>
              </a:rPr>
              <a:t>PANDAS Data </a:t>
            </a:r>
            <a:r>
              <a:rPr lang="es-ES" sz="2400" b="1" dirty="0" err="1" smtClean="0">
                <a:solidFill>
                  <a:srgbClr val="FF0000"/>
                </a:solidFill>
              </a:rPr>
              <a:t>Frames</a:t>
            </a:r>
            <a:endParaRPr lang="es-ES" sz="2400" b="1" dirty="0" smtClean="0">
              <a:solidFill>
                <a:srgbClr val="FF0000"/>
              </a:solidFill>
            </a:endParaRPr>
          </a:p>
          <a:p>
            <a:r>
              <a:rPr lang="en-US" sz="2000" dirty="0"/>
              <a:t>Python Data Analysis Library</a:t>
            </a:r>
          </a:p>
        </p:txBody>
      </p:sp>
    </p:spTree>
    <p:extLst>
      <p:ext uri="{BB962C8B-B14F-4D97-AF65-F5344CB8AC3E}">
        <p14:creationId xmlns:p14="http://schemas.microsoft.com/office/powerpoint/2010/main" val="20776898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0" y="332656"/>
            <a:ext cx="9110299" cy="5897488"/>
          </a:xfrm>
          <a:prstGeom prst="rect">
            <a:avLst/>
          </a:prstGeom>
        </p:spPr>
      </p:pic>
    </p:spTree>
    <p:extLst>
      <p:ext uri="{BB962C8B-B14F-4D97-AF65-F5344CB8AC3E}">
        <p14:creationId xmlns:p14="http://schemas.microsoft.com/office/powerpoint/2010/main" val="37871482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323527" y="908720"/>
            <a:ext cx="8685335" cy="4392488"/>
          </a:xfrm>
          <a:prstGeom prst="rect">
            <a:avLst/>
          </a:prstGeom>
        </p:spPr>
      </p:pic>
    </p:spTree>
    <p:extLst>
      <p:ext uri="{BB962C8B-B14F-4D97-AF65-F5344CB8AC3E}">
        <p14:creationId xmlns:p14="http://schemas.microsoft.com/office/powerpoint/2010/main" val="42676883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5" name="Imagen 4"/>
          <p:cNvPicPr>
            <a:picLocks noChangeAspect="1"/>
          </p:cNvPicPr>
          <p:nvPr/>
        </p:nvPicPr>
        <p:blipFill>
          <a:blip r:embed="rId2"/>
          <a:stretch>
            <a:fillRect/>
          </a:stretch>
        </p:blipFill>
        <p:spPr>
          <a:xfrm>
            <a:off x="683568" y="1412776"/>
            <a:ext cx="7950541" cy="4335405"/>
          </a:xfrm>
          <a:prstGeom prst="rect">
            <a:avLst/>
          </a:prstGeom>
        </p:spPr>
      </p:pic>
    </p:spTree>
    <p:extLst>
      <p:ext uri="{BB962C8B-B14F-4D97-AF65-F5344CB8AC3E}">
        <p14:creationId xmlns:p14="http://schemas.microsoft.com/office/powerpoint/2010/main" val="39140336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3" name="Imagen 2"/>
          <p:cNvPicPr>
            <a:picLocks noChangeAspect="1"/>
          </p:cNvPicPr>
          <p:nvPr/>
        </p:nvPicPr>
        <p:blipFill>
          <a:blip r:embed="rId2"/>
          <a:stretch>
            <a:fillRect/>
          </a:stretch>
        </p:blipFill>
        <p:spPr>
          <a:xfrm>
            <a:off x="611560" y="1052736"/>
            <a:ext cx="8133416" cy="5633800"/>
          </a:xfrm>
          <a:prstGeom prst="rect">
            <a:avLst/>
          </a:prstGeom>
        </p:spPr>
      </p:pic>
    </p:spTree>
    <p:extLst>
      <p:ext uri="{BB962C8B-B14F-4D97-AF65-F5344CB8AC3E}">
        <p14:creationId xmlns:p14="http://schemas.microsoft.com/office/powerpoint/2010/main" val="7772635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sp>
        <p:nvSpPr>
          <p:cNvPr id="4" name="CuadroTexto 3"/>
          <p:cNvSpPr txBox="1"/>
          <p:nvPr/>
        </p:nvSpPr>
        <p:spPr>
          <a:xfrm>
            <a:off x="1115616" y="1772816"/>
            <a:ext cx="2298514" cy="1200329"/>
          </a:xfrm>
          <a:prstGeom prst="rect">
            <a:avLst/>
          </a:prstGeom>
          <a:noFill/>
        </p:spPr>
        <p:txBody>
          <a:bodyPr wrap="none" rtlCol="0">
            <a:spAutoFit/>
          </a:bodyPr>
          <a:lstStyle/>
          <a:p>
            <a:r>
              <a:rPr lang="es-ES" sz="2400" dirty="0" err="1" smtClean="0"/>
              <a:t>Follow</a:t>
            </a:r>
            <a:r>
              <a:rPr lang="es-ES" sz="2400" dirty="0" smtClean="0"/>
              <a:t>:</a:t>
            </a:r>
          </a:p>
          <a:p>
            <a:endParaRPr lang="es-ES" sz="2400" dirty="0"/>
          </a:p>
          <a:p>
            <a:r>
              <a:rPr lang="es-ES" sz="2400" dirty="0" smtClean="0"/>
              <a:t>test_packages.py</a:t>
            </a:r>
            <a:endParaRPr lang="en-US" sz="2400" dirty="0"/>
          </a:p>
        </p:txBody>
      </p:sp>
    </p:spTree>
    <p:extLst>
      <p:ext uri="{BB962C8B-B14F-4D97-AF65-F5344CB8AC3E}">
        <p14:creationId xmlns:p14="http://schemas.microsoft.com/office/powerpoint/2010/main" val="18600642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3" name="Imagen 2"/>
          <p:cNvPicPr>
            <a:picLocks noChangeAspect="1"/>
          </p:cNvPicPr>
          <p:nvPr/>
        </p:nvPicPr>
        <p:blipFill>
          <a:blip r:embed="rId2"/>
          <a:stretch>
            <a:fillRect/>
          </a:stretch>
        </p:blipFill>
        <p:spPr>
          <a:xfrm>
            <a:off x="827584" y="1268760"/>
            <a:ext cx="7845311" cy="4861722"/>
          </a:xfrm>
          <a:prstGeom prst="rect">
            <a:avLst/>
          </a:prstGeom>
        </p:spPr>
      </p:pic>
    </p:spTree>
    <p:extLst>
      <p:ext uri="{BB962C8B-B14F-4D97-AF65-F5344CB8AC3E}">
        <p14:creationId xmlns:p14="http://schemas.microsoft.com/office/powerpoint/2010/main" val="24401211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3" name="Imagen 2"/>
          <p:cNvPicPr>
            <a:picLocks noChangeAspect="1"/>
          </p:cNvPicPr>
          <p:nvPr/>
        </p:nvPicPr>
        <p:blipFill>
          <a:blip r:embed="rId2"/>
          <a:stretch>
            <a:fillRect/>
          </a:stretch>
        </p:blipFill>
        <p:spPr>
          <a:xfrm>
            <a:off x="467544" y="1412776"/>
            <a:ext cx="8100630" cy="4632972"/>
          </a:xfrm>
          <a:prstGeom prst="rect">
            <a:avLst/>
          </a:prstGeom>
        </p:spPr>
      </p:pic>
    </p:spTree>
    <p:extLst>
      <p:ext uri="{BB962C8B-B14F-4D97-AF65-F5344CB8AC3E}">
        <p14:creationId xmlns:p14="http://schemas.microsoft.com/office/powerpoint/2010/main" val="10706664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3" name="Imagen 2"/>
          <p:cNvPicPr>
            <a:picLocks noChangeAspect="1"/>
          </p:cNvPicPr>
          <p:nvPr/>
        </p:nvPicPr>
        <p:blipFill>
          <a:blip r:embed="rId2"/>
          <a:stretch>
            <a:fillRect/>
          </a:stretch>
        </p:blipFill>
        <p:spPr>
          <a:xfrm>
            <a:off x="179512" y="1268760"/>
            <a:ext cx="8797328" cy="4960982"/>
          </a:xfrm>
          <a:prstGeom prst="rect">
            <a:avLst/>
          </a:prstGeom>
        </p:spPr>
      </p:pic>
    </p:spTree>
    <p:extLst>
      <p:ext uri="{BB962C8B-B14F-4D97-AF65-F5344CB8AC3E}">
        <p14:creationId xmlns:p14="http://schemas.microsoft.com/office/powerpoint/2010/main" val="23193240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3" name="Imagen 2"/>
          <p:cNvPicPr>
            <a:picLocks noChangeAspect="1"/>
          </p:cNvPicPr>
          <p:nvPr/>
        </p:nvPicPr>
        <p:blipFill>
          <a:blip r:embed="rId2"/>
          <a:stretch>
            <a:fillRect/>
          </a:stretch>
        </p:blipFill>
        <p:spPr>
          <a:xfrm>
            <a:off x="323528" y="1412776"/>
            <a:ext cx="8639044" cy="4392497"/>
          </a:xfrm>
          <a:prstGeom prst="rect">
            <a:avLst/>
          </a:prstGeom>
        </p:spPr>
      </p:pic>
    </p:spTree>
    <p:extLst>
      <p:ext uri="{BB962C8B-B14F-4D97-AF65-F5344CB8AC3E}">
        <p14:creationId xmlns:p14="http://schemas.microsoft.com/office/powerpoint/2010/main" val="39625874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What is Python?</a:t>
            </a:r>
            <a:endParaRPr lang="en-US" sz="2700" dirty="0"/>
          </a:p>
        </p:txBody>
      </p:sp>
      <p:sp>
        <p:nvSpPr>
          <p:cNvPr id="3" name="2 Marcador de contenido"/>
          <p:cNvSpPr>
            <a:spLocks noGrp="1"/>
          </p:cNvSpPr>
          <p:nvPr>
            <p:ph idx="1"/>
          </p:nvPr>
        </p:nvSpPr>
        <p:spPr>
          <a:xfrm>
            <a:off x="251520" y="980728"/>
            <a:ext cx="8229600" cy="5184576"/>
          </a:xfrm>
        </p:spPr>
        <p:txBody>
          <a:bodyPr>
            <a:noAutofit/>
          </a:bodyPr>
          <a:lstStyle/>
          <a:p>
            <a:pPr marL="0" indent="0">
              <a:spcBef>
                <a:spcPts val="0"/>
              </a:spcBef>
              <a:buNone/>
            </a:pPr>
            <a:r>
              <a:rPr lang="es-ES" sz="2400" b="1" dirty="0" smtClean="0"/>
              <a:t>Python </a:t>
            </a:r>
            <a:r>
              <a:rPr lang="en-US" sz="2400" b="1" dirty="0" smtClean="0"/>
              <a:t>Software Foundation</a:t>
            </a:r>
          </a:p>
          <a:p>
            <a:pPr marL="0" indent="0">
              <a:spcBef>
                <a:spcPts val="0"/>
              </a:spcBef>
              <a:buNone/>
            </a:pPr>
            <a:r>
              <a:rPr lang="es-ES" sz="2400" dirty="0" smtClean="0">
                <a:hlinkClick r:id="rId2"/>
              </a:rPr>
              <a:t>https</a:t>
            </a:r>
            <a:r>
              <a:rPr lang="es-ES" sz="2400" dirty="0">
                <a:hlinkClick r:id="rId2"/>
              </a:rPr>
              <a:t>://www.python.org/doc/essays/blurb</a:t>
            </a:r>
            <a:r>
              <a:rPr lang="es-ES" sz="2400" dirty="0" smtClean="0">
                <a:hlinkClick r:id="rId2"/>
              </a:rPr>
              <a:t>/</a:t>
            </a:r>
            <a:endParaRPr lang="es-ES" sz="2400" dirty="0" smtClean="0"/>
          </a:p>
          <a:p>
            <a:pPr marL="0" indent="0">
              <a:buNone/>
            </a:pPr>
            <a:endParaRPr lang="es-ES" dirty="0"/>
          </a:p>
          <a:p>
            <a:pPr>
              <a:spcBef>
                <a:spcPts val="0"/>
              </a:spcBef>
              <a:spcAft>
                <a:spcPts val="1200"/>
              </a:spcAft>
            </a:pPr>
            <a:r>
              <a:rPr lang="en-US" sz="2400" dirty="0" smtClean="0"/>
              <a:t>Python </a:t>
            </a:r>
            <a:r>
              <a:rPr lang="en-US" sz="2400" dirty="0"/>
              <a:t>is an interpreted, object-oriented, high-level programming language with dynamic semantics. </a:t>
            </a:r>
            <a:endParaRPr lang="en-US" sz="2400" dirty="0" smtClean="0"/>
          </a:p>
          <a:p>
            <a:pPr>
              <a:spcBef>
                <a:spcPts val="0"/>
              </a:spcBef>
              <a:spcAft>
                <a:spcPts val="1200"/>
              </a:spcAft>
            </a:pPr>
            <a:r>
              <a:rPr lang="en-US" sz="2400" dirty="0" smtClean="0"/>
              <a:t>… </a:t>
            </a:r>
            <a:r>
              <a:rPr lang="en-US" sz="2400" dirty="0"/>
              <a:t>very attractive for Rapid Application Development, as well as for use as a scripting or glue language to connect existing components together</a:t>
            </a:r>
            <a:r>
              <a:rPr lang="en-US" sz="2400" dirty="0" smtClean="0"/>
              <a:t>.</a:t>
            </a:r>
          </a:p>
          <a:p>
            <a:pPr>
              <a:spcBef>
                <a:spcPts val="0"/>
              </a:spcBef>
              <a:spcAft>
                <a:spcPts val="1200"/>
              </a:spcAft>
            </a:pPr>
            <a:r>
              <a:rPr lang="en-US" sz="2400" dirty="0" smtClean="0"/>
              <a:t>Python's </a:t>
            </a:r>
            <a:r>
              <a:rPr lang="en-US" sz="2400" dirty="0"/>
              <a:t>simple, easy to learn syntax emphasizes readability and therefore reduces the cost of program </a:t>
            </a:r>
            <a:r>
              <a:rPr lang="en-US" sz="2400" dirty="0" smtClean="0"/>
              <a:t>maintenance.</a:t>
            </a:r>
          </a:p>
          <a:p>
            <a:pPr>
              <a:spcBef>
                <a:spcPts val="0"/>
              </a:spcBef>
              <a:spcAft>
                <a:spcPts val="1200"/>
              </a:spcAft>
            </a:pPr>
            <a:r>
              <a:rPr lang="en-US" sz="2400" dirty="0" smtClean="0"/>
              <a:t>Python </a:t>
            </a:r>
            <a:r>
              <a:rPr lang="en-US" sz="2400" dirty="0"/>
              <a:t>supports modules and packages, which encourages program modularity and code reuse. </a:t>
            </a:r>
            <a:r>
              <a:rPr lang="en-US" sz="2400" dirty="0">
                <a:hlinkClick r:id="rId3"/>
              </a:rPr>
              <a:t>https://pypi.org</a:t>
            </a:r>
            <a:r>
              <a:rPr lang="en-US" sz="2400" dirty="0" smtClean="0">
                <a:hlinkClick r:id="rId3"/>
              </a:rPr>
              <a:t>/</a:t>
            </a:r>
            <a:r>
              <a:rPr lang="en-US" sz="2400" dirty="0" smtClean="0"/>
              <a:t> </a:t>
            </a:r>
            <a:endParaRPr lang="en-US" sz="2400" dirty="0"/>
          </a:p>
        </p:txBody>
      </p:sp>
    </p:spTree>
    <p:extLst>
      <p:ext uri="{BB962C8B-B14F-4D97-AF65-F5344CB8AC3E}">
        <p14:creationId xmlns:p14="http://schemas.microsoft.com/office/powerpoint/2010/main" val="23087397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3" name="Imagen 2"/>
          <p:cNvPicPr>
            <a:picLocks noChangeAspect="1"/>
          </p:cNvPicPr>
          <p:nvPr/>
        </p:nvPicPr>
        <p:blipFill>
          <a:blip r:embed="rId2"/>
          <a:stretch>
            <a:fillRect/>
          </a:stretch>
        </p:blipFill>
        <p:spPr>
          <a:xfrm>
            <a:off x="539552" y="1124744"/>
            <a:ext cx="8214350" cy="5229200"/>
          </a:xfrm>
          <a:prstGeom prst="rect">
            <a:avLst/>
          </a:prstGeom>
        </p:spPr>
      </p:pic>
    </p:spTree>
    <p:extLst>
      <p:ext uri="{BB962C8B-B14F-4D97-AF65-F5344CB8AC3E}">
        <p14:creationId xmlns:p14="http://schemas.microsoft.com/office/powerpoint/2010/main" val="30033814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3" name="Imagen 2"/>
          <p:cNvPicPr>
            <a:picLocks noChangeAspect="1"/>
          </p:cNvPicPr>
          <p:nvPr/>
        </p:nvPicPr>
        <p:blipFill>
          <a:blip r:embed="rId2"/>
          <a:stretch>
            <a:fillRect/>
          </a:stretch>
        </p:blipFill>
        <p:spPr>
          <a:xfrm>
            <a:off x="179512" y="1844824"/>
            <a:ext cx="8656610" cy="2883507"/>
          </a:xfrm>
          <a:prstGeom prst="rect">
            <a:avLst/>
          </a:prstGeom>
        </p:spPr>
      </p:pic>
    </p:spTree>
    <p:extLst>
      <p:ext uri="{BB962C8B-B14F-4D97-AF65-F5344CB8AC3E}">
        <p14:creationId xmlns:p14="http://schemas.microsoft.com/office/powerpoint/2010/main" val="30724098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5" name="Imagen 4"/>
          <p:cNvPicPr>
            <a:picLocks noChangeAspect="1"/>
          </p:cNvPicPr>
          <p:nvPr/>
        </p:nvPicPr>
        <p:blipFill>
          <a:blip r:embed="rId2"/>
          <a:stretch>
            <a:fillRect/>
          </a:stretch>
        </p:blipFill>
        <p:spPr>
          <a:xfrm>
            <a:off x="323528" y="1484784"/>
            <a:ext cx="8495537" cy="3835994"/>
          </a:xfrm>
          <a:prstGeom prst="rect">
            <a:avLst/>
          </a:prstGeom>
        </p:spPr>
      </p:pic>
    </p:spTree>
    <p:extLst>
      <p:ext uri="{BB962C8B-B14F-4D97-AF65-F5344CB8AC3E}">
        <p14:creationId xmlns:p14="http://schemas.microsoft.com/office/powerpoint/2010/main" val="15502846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5" name="Imagen 4"/>
          <p:cNvPicPr>
            <a:picLocks noChangeAspect="1"/>
          </p:cNvPicPr>
          <p:nvPr/>
        </p:nvPicPr>
        <p:blipFill>
          <a:blip r:embed="rId2"/>
          <a:stretch>
            <a:fillRect/>
          </a:stretch>
        </p:blipFill>
        <p:spPr>
          <a:xfrm>
            <a:off x="323528" y="1340768"/>
            <a:ext cx="8721865" cy="823821"/>
          </a:xfrm>
          <a:prstGeom prst="rect">
            <a:avLst/>
          </a:prstGeom>
        </p:spPr>
      </p:pic>
      <p:pic>
        <p:nvPicPr>
          <p:cNvPr id="6" name="Imagen 5"/>
          <p:cNvPicPr>
            <a:picLocks noChangeAspect="1"/>
          </p:cNvPicPr>
          <p:nvPr/>
        </p:nvPicPr>
        <p:blipFill>
          <a:blip r:embed="rId3"/>
          <a:stretch>
            <a:fillRect/>
          </a:stretch>
        </p:blipFill>
        <p:spPr>
          <a:xfrm>
            <a:off x="467544" y="2996952"/>
            <a:ext cx="8304352" cy="850406"/>
          </a:xfrm>
          <a:prstGeom prst="rect">
            <a:avLst/>
          </a:prstGeom>
        </p:spPr>
      </p:pic>
      <p:sp>
        <p:nvSpPr>
          <p:cNvPr id="7" name="CuadroTexto 6"/>
          <p:cNvSpPr txBox="1"/>
          <p:nvPr/>
        </p:nvSpPr>
        <p:spPr>
          <a:xfrm>
            <a:off x="2267744" y="4653136"/>
            <a:ext cx="3168352"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800" b="1" dirty="0" smtClean="0"/>
              <a:t>Comment:</a:t>
            </a:r>
          </a:p>
          <a:p>
            <a:endParaRPr lang="en-US" dirty="0" smtClean="0"/>
          </a:p>
          <a:p>
            <a:pPr algn="ctr"/>
            <a:r>
              <a:rPr lang="en-US" sz="2400" b="1" dirty="0" smtClean="0">
                <a:solidFill>
                  <a:srgbClr val="FF0000"/>
                </a:solidFill>
              </a:rPr>
              <a:t>Reshape</a:t>
            </a:r>
            <a:endParaRPr lang="en-US" sz="2400" b="1" dirty="0">
              <a:solidFill>
                <a:srgbClr val="FF0000"/>
              </a:solidFill>
            </a:endParaRPr>
          </a:p>
        </p:txBody>
      </p:sp>
    </p:spTree>
    <p:extLst>
      <p:ext uri="{BB962C8B-B14F-4D97-AF65-F5344CB8AC3E}">
        <p14:creationId xmlns:p14="http://schemas.microsoft.com/office/powerpoint/2010/main" val="29149256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5" name="Imagen 4"/>
          <p:cNvPicPr>
            <a:picLocks noChangeAspect="1"/>
          </p:cNvPicPr>
          <p:nvPr/>
        </p:nvPicPr>
        <p:blipFill>
          <a:blip r:embed="rId2"/>
          <a:stretch>
            <a:fillRect/>
          </a:stretch>
        </p:blipFill>
        <p:spPr>
          <a:xfrm>
            <a:off x="755576" y="1124744"/>
            <a:ext cx="7651608" cy="1112766"/>
          </a:xfrm>
          <a:prstGeom prst="rect">
            <a:avLst/>
          </a:prstGeom>
        </p:spPr>
      </p:pic>
      <p:pic>
        <p:nvPicPr>
          <p:cNvPr id="6" name="Imagen 5"/>
          <p:cNvPicPr>
            <a:picLocks noChangeAspect="1"/>
          </p:cNvPicPr>
          <p:nvPr/>
        </p:nvPicPr>
        <p:blipFill>
          <a:blip r:embed="rId3"/>
          <a:stretch>
            <a:fillRect/>
          </a:stretch>
        </p:blipFill>
        <p:spPr>
          <a:xfrm>
            <a:off x="611560" y="2564904"/>
            <a:ext cx="4126777" cy="2262574"/>
          </a:xfrm>
          <a:prstGeom prst="rect">
            <a:avLst/>
          </a:prstGeom>
        </p:spPr>
      </p:pic>
    </p:spTree>
    <p:extLst>
      <p:ext uri="{BB962C8B-B14F-4D97-AF65-F5344CB8AC3E}">
        <p14:creationId xmlns:p14="http://schemas.microsoft.com/office/powerpoint/2010/main" val="39427410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5" name="Imagen 4"/>
          <p:cNvPicPr>
            <a:picLocks noChangeAspect="1"/>
          </p:cNvPicPr>
          <p:nvPr/>
        </p:nvPicPr>
        <p:blipFill>
          <a:blip r:embed="rId2"/>
          <a:stretch>
            <a:fillRect/>
          </a:stretch>
        </p:blipFill>
        <p:spPr>
          <a:xfrm>
            <a:off x="16364" y="980728"/>
            <a:ext cx="5805744" cy="4245058"/>
          </a:xfrm>
          <a:prstGeom prst="rect">
            <a:avLst/>
          </a:prstGeom>
        </p:spPr>
      </p:pic>
      <p:pic>
        <p:nvPicPr>
          <p:cNvPr id="6" name="Imagen 5"/>
          <p:cNvPicPr>
            <a:picLocks noChangeAspect="1"/>
          </p:cNvPicPr>
          <p:nvPr/>
        </p:nvPicPr>
        <p:blipFill>
          <a:blip r:embed="rId3"/>
          <a:stretch>
            <a:fillRect/>
          </a:stretch>
        </p:blipFill>
        <p:spPr>
          <a:xfrm>
            <a:off x="3227226" y="2852936"/>
            <a:ext cx="5919122" cy="3322524"/>
          </a:xfrm>
          <a:prstGeom prst="rect">
            <a:avLst/>
          </a:prstGeom>
        </p:spPr>
      </p:pic>
    </p:spTree>
    <p:extLst>
      <p:ext uri="{BB962C8B-B14F-4D97-AF65-F5344CB8AC3E}">
        <p14:creationId xmlns:p14="http://schemas.microsoft.com/office/powerpoint/2010/main" val="16301193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5" name="Imagen 4"/>
          <p:cNvPicPr>
            <a:picLocks noChangeAspect="1"/>
          </p:cNvPicPr>
          <p:nvPr/>
        </p:nvPicPr>
        <p:blipFill>
          <a:blip r:embed="rId2"/>
          <a:stretch>
            <a:fillRect/>
          </a:stretch>
        </p:blipFill>
        <p:spPr>
          <a:xfrm>
            <a:off x="611560" y="1844824"/>
            <a:ext cx="8300789" cy="2686307"/>
          </a:xfrm>
          <a:prstGeom prst="rect">
            <a:avLst/>
          </a:prstGeom>
        </p:spPr>
      </p:pic>
    </p:spTree>
    <p:extLst>
      <p:ext uri="{BB962C8B-B14F-4D97-AF65-F5344CB8AC3E}">
        <p14:creationId xmlns:p14="http://schemas.microsoft.com/office/powerpoint/2010/main" val="14504043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3" name="Imagen 2"/>
          <p:cNvPicPr>
            <a:picLocks noChangeAspect="1"/>
          </p:cNvPicPr>
          <p:nvPr/>
        </p:nvPicPr>
        <p:blipFill>
          <a:blip r:embed="rId2"/>
          <a:stretch>
            <a:fillRect/>
          </a:stretch>
        </p:blipFill>
        <p:spPr>
          <a:xfrm>
            <a:off x="2195736" y="1484784"/>
            <a:ext cx="5239295" cy="5254116"/>
          </a:xfrm>
          <a:prstGeom prst="rect">
            <a:avLst/>
          </a:prstGeom>
        </p:spPr>
      </p:pic>
      <p:sp>
        <p:nvSpPr>
          <p:cNvPr id="4" name="CuadroTexto 3"/>
          <p:cNvSpPr txBox="1"/>
          <p:nvPr/>
        </p:nvSpPr>
        <p:spPr>
          <a:xfrm>
            <a:off x="323528" y="980728"/>
            <a:ext cx="3641831" cy="369332"/>
          </a:xfrm>
          <a:prstGeom prst="rect">
            <a:avLst/>
          </a:prstGeom>
          <a:noFill/>
        </p:spPr>
        <p:txBody>
          <a:bodyPr wrap="none" rtlCol="0">
            <a:spAutoFit/>
          </a:bodyPr>
          <a:lstStyle/>
          <a:p>
            <a:r>
              <a:rPr lang="en-US" b="1" dirty="0" smtClean="0"/>
              <a:t>Intermediate Python for Data Science</a:t>
            </a:r>
            <a:endParaRPr lang="en-US" b="1" dirty="0"/>
          </a:p>
        </p:txBody>
      </p:sp>
    </p:spTree>
    <p:extLst>
      <p:ext uri="{BB962C8B-B14F-4D97-AF65-F5344CB8AC3E}">
        <p14:creationId xmlns:p14="http://schemas.microsoft.com/office/powerpoint/2010/main" val="37773833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3" name="Imagen 2"/>
          <p:cNvPicPr>
            <a:picLocks noChangeAspect="1"/>
          </p:cNvPicPr>
          <p:nvPr/>
        </p:nvPicPr>
        <p:blipFill>
          <a:blip r:embed="rId2"/>
          <a:stretch>
            <a:fillRect/>
          </a:stretch>
        </p:blipFill>
        <p:spPr>
          <a:xfrm>
            <a:off x="1043608" y="764704"/>
            <a:ext cx="7396224" cy="5867513"/>
          </a:xfrm>
          <a:prstGeom prst="rect">
            <a:avLst/>
          </a:prstGeom>
        </p:spPr>
      </p:pic>
    </p:spTree>
    <p:extLst>
      <p:ext uri="{BB962C8B-B14F-4D97-AF65-F5344CB8AC3E}">
        <p14:creationId xmlns:p14="http://schemas.microsoft.com/office/powerpoint/2010/main" val="25759950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3" name="Imagen 2"/>
          <p:cNvPicPr>
            <a:picLocks noChangeAspect="1"/>
          </p:cNvPicPr>
          <p:nvPr/>
        </p:nvPicPr>
        <p:blipFill>
          <a:blip r:embed="rId2"/>
          <a:stretch>
            <a:fillRect/>
          </a:stretch>
        </p:blipFill>
        <p:spPr>
          <a:xfrm>
            <a:off x="1115616" y="1052736"/>
            <a:ext cx="7334061" cy="5892158"/>
          </a:xfrm>
          <a:prstGeom prst="rect">
            <a:avLst/>
          </a:prstGeom>
        </p:spPr>
      </p:pic>
    </p:spTree>
    <p:extLst>
      <p:ext uri="{BB962C8B-B14F-4D97-AF65-F5344CB8AC3E}">
        <p14:creationId xmlns:p14="http://schemas.microsoft.com/office/powerpoint/2010/main" val="8374645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sp>
        <p:nvSpPr>
          <p:cNvPr id="3" name="2 Marcador de contenido"/>
          <p:cNvSpPr>
            <a:spLocks noGrp="1"/>
          </p:cNvSpPr>
          <p:nvPr>
            <p:ph idx="1"/>
          </p:nvPr>
        </p:nvSpPr>
        <p:spPr>
          <a:xfrm>
            <a:off x="395536" y="1052736"/>
            <a:ext cx="8229600" cy="5184576"/>
          </a:xfrm>
        </p:spPr>
        <p:txBody>
          <a:bodyPr>
            <a:noAutofit/>
          </a:bodyPr>
          <a:lstStyle/>
          <a:p>
            <a:r>
              <a:rPr lang="en-US" dirty="0" smtClean="0"/>
              <a:t>The language and its use: shell, script, program</a:t>
            </a:r>
          </a:p>
          <a:p>
            <a:pPr marL="0" indent="0">
              <a:buNone/>
            </a:pPr>
            <a:r>
              <a:rPr lang="en-US" sz="2400" dirty="0">
                <a:hlinkClick r:id="rId2"/>
              </a:rPr>
              <a:t>https://</a:t>
            </a:r>
            <a:r>
              <a:rPr lang="en-US" sz="2400" dirty="0" smtClean="0">
                <a:hlinkClick r:id="rId2"/>
              </a:rPr>
              <a:t>campus.datacamp.com/courses/intro-to-python-for-data-science/chapter-1-python-basics?ex=6</a:t>
            </a:r>
            <a:endParaRPr lang="es-ES" dirty="0"/>
          </a:p>
          <a:p>
            <a:endParaRPr lang="en-US" dirty="0"/>
          </a:p>
          <a:p>
            <a:r>
              <a:rPr lang="en-US" dirty="0" smtClean="0"/>
              <a:t>Using Shell:</a:t>
            </a:r>
          </a:p>
          <a:p>
            <a:pPr lvl="1"/>
            <a:r>
              <a:rPr lang="en-US" dirty="0" smtClean="0"/>
              <a:t>Operations and print</a:t>
            </a:r>
          </a:p>
          <a:p>
            <a:pPr lvl="1"/>
            <a:r>
              <a:rPr lang="en-US" dirty="0" smtClean="0"/>
              <a:t>Variables: weight, height, BMI</a:t>
            </a:r>
          </a:p>
          <a:p>
            <a:pPr lvl="1"/>
            <a:endParaRPr lang="en-US" dirty="0" smtClean="0"/>
          </a:p>
          <a:p>
            <a:r>
              <a:rPr lang="es-ES" dirty="0" err="1" smtClean="0"/>
              <a:t>Using</a:t>
            </a:r>
            <a:r>
              <a:rPr lang="es-ES" dirty="0" smtClean="0"/>
              <a:t> .</a:t>
            </a:r>
            <a:r>
              <a:rPr lang="es-ES" dirty="0" err="1" smtClean="0"/>
              <a:t>py</a:t>
            </a:r>
            <a:r>
              <a:rPr lang="es-ES" dirty="0" smtClean="0"/>
              <a:t> script (test1.py)</a:t>
            </a:r>
            <a:endParaRPr lang="en-US" dirty="0" smtClean="0"/>
          </a:p>
          <a:p>
            <a:pPr lvl="1"/>
            <a:r>
              <a:rPr lang="en-US" dirty="0" smtClean="0"/>
              <a:t>Read input arguments</a:t>
            </a:r>
          </a:p>
          <a:p>
            <a:pPr lvl="1"/>
            <a:r>
              <a:rPr lang="en-US" dirty="0" smtClean="0"/>
              <a:t>Write file</a:t>
            </a:r>
          </a:p>
          <a:p>
            <a:pPr lvl="1"/>
            <a:r>
              <a:rPr lang="en-US" dirty="0" smtClean="0"/>
              <a:t>Read file (Configuration file : </a:t>
            </a:r>
            <a:r>
              <a:rPr lang="en-US" dirty="0" err="1" smtClean="0"/>
              <a:t>yaml</a:t>
            </a:r>
            <a:r>
              <a:rPr lang="en-US" dirty="0" smtClean="0"/>
              <a:t>, </a:t>
            </a:r>
            <a:r>
              <a:rPr lang="en-US" dirty="0" err="1" smtClean="0"/>
              <a:t>json</a:t>
            </a:r>
            <a:r>
              <a:rPr lang="en-US" dirty="0" smtClean="0"/>
              <a:t>,..</a:t>
            </a:r>
            <a:r>
              <a:rPr lang="es-ES" dirty="0" smtClean="0"/>
              <a:t>)</a:t>
            </a:r>
            <a:endParaRPr lang="en-US" dirty="0"/>
          </a:p>
        </p:txBody>
      </p:sp>
    </p:spTree>
    <p:extLst>
      <p:ext uri="{BB962C8B-B14F-4D97-AF65-F5344CB8AC3E}">
        <p14:creationId xmlns:p14="http://schemas.microsoft.com/office/powerpoint/2010/main" val="23186443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3" name="Imagen 2"/>
          <p:cNvPicPr>
            <a:picLocks noChangeAspect="1"/>
          </p:cNvPicPr>
          <p:nvPr/>
        </p:nvPicPr>
        <p:blipFill>
          <a:blip r:embed="rId2"/>
          <a:stretch>
            <a:fillRect/>
          </a:stretch>
        </p:blipFill>
        <p:spPr>
          <a:xfrm>
            <a:off x="179512" y="1628800"/>
            <a:ext cx="8676456" cy="4118524"/>
          </a:xfrm>
          <a:prstGeom prst="rect">
            <a:avLst/>
          </a:prstGeom>
        </p:spPr>
      </p:pic>
    </p:spTree>
    <p:extLst>
      <p:ext uri="{BB962C8B-B14F-4D97-AF65-F5344CB8AC3E}">
        <p14:creationId xmlns:p14="http://schemas.microsoft.com/office/powerpoint/2010/main" val="12660557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3" name="Imagen 2"/>
          <p:cNvPicPr>
            <a:picLocks noChangeAspect="1"/>
          </p:cNvPicPr>
          <p:nvPr/>
        </p:nvPicPr>
        <p:blipFill>
          <a:blip r:embed="rId2"/>
          <a:stretch>
            <a:fillRect/>
          </a:stretch>
        </p:blipFill>
        <p:spPr>
          <a:xfrm>
            <a:off x="395536" y="1196752"/>
            <a:ext cx="8325651" cy="5255005"/>
          </a:xfrm>
          <a:prstGeom prst="rect">
            <a:avLst/>
          </a:prstGeom>
        </p:spPr>
      </p:pic>
    </p:spTree>
    <p:extLst>
      <p:ext uri="{BB962C8B-B14F-4D97-AF65-F5344CB8AC3E}">
        <p14:creationId xmlns:p14="http://schemas.microsoft.com/office/powerpoint/2010/main" val="12121874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3" name="Imagen 2"/>
          <p:cNvPicPr>
            <a:picLocks noChangeAspect="1"/>
          </p:cNvPicPr>
          <p:nvPr/>
        </p:nvPicPr>
        <p:blipFill>
          <a:blip r:embed="rId2"/>
          <a:stretch>
            <a:fillRect/>
          </a:stretch>
        </p:blipFill>
        <p:spPr>
          <a:xfrm>
            <a:off x="179512" y="1988840"/>
            <a:ext cx="8784976" cy="1368152"/>
          </a:xfrm>
          <a:prstGeom prst="rect">
            <a:avLst/>
          </a:prstGeom>
        </p:spPr>
      </p:pic>
    </p:spTree>
    <p:extLst>
      <p:ext uri="{BB962C8B-B14F-4D97-AF65-F5344CB8AC3E}">
        <p14:creationId xmlns:p14="http://schemas.microsoft.com/office/powerpoint/2010/main" val="22530176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sp>
        <p:nvSpPr>
          <p:cNvPr id="3" name="Rectángulo 2"/>
          <p:cNvSpPr/>
          <p:nvPr/>
        </p:nvSpPr>
        <p:spPr>
          <a:xfrm>
            <a:off x="971600" y="4725144"/>
            <a:ext cx="7056784" cy="646331"/>
          </a:xfrm>
          <a:prstGeom prst="rect">
            <a:avLst/>
          </a:prstGeom>
        </p:spPr>
        <p:txBody>
          <a:bodyPr wrap="square">
            <a:spAutoFit/>
          </a:bodyPr>
          <a:lstStyle/>
          <a:p>
            <a:r>
              <a:rPr lang="en-US" dirty="0"/>
              <a:t>https://campus.datacamp.com/courses/pandas-foundations/data-ingestion-inspection?ex=1</a:t>
            </a:r>
          </a:p>
        </p:txBody>
      </p:sp>
      <p:sp>
        <p:nvSpPr>
          <p:cNvPr id="4" name="CuadroTexto 3"/>
          <p:cNvSpPr txBox="1"/>
          <p:nvPr/>
        </p:nvSpPr>
        <p:spPr>
          <a:xfrm>
            <a:off x="1547664" y="1268760"/>
            <a:ext cx="3459730" cy="1384995"/>
          </a:xfrm>
          <a:prstGeom prst="rect">
            <a:avLst/>
          </a:prstGeom>
          <a:noFill/>
        </p:spPr>
        <p:txBody>
          <a:bodyPr wrap="none" rtlCol="0">
            <a:spAutoFit/>
          </a:bodyPr>
          <a:lstStyle/>
          <a:p>
            <a:pPr marL="285750" indent="-285750">
              <a:buFont typeface="Arial" panose="020B0604020202020204" pitchFamily="34" charset="0"/>
              <a:buChar char="•"/>
            </a:pPr>
            <a:r>
              <a:rPr lang="en-US" sz="2800" b="1" dirty="0" smtClean="0"/>
              <a:t>Dictionaries</a:t>
            </a:r>
          </a:p>
          <a:p>
            <a:pPr marL="285750" indent="-285750">
              <a:buFont typeface="Arial" panose="020B0604020202020204" pitchFamily="34" charset="0"/>
              <a:buChar char="•"/>
            </a:pPr>
            <a:endParaRPr lang="en-US" sz="2800" b="1" dirty="0" smtClean="0"/>
          </a:p>
          <a:p>
            <a:pPr marL="285750" indent="-285750">
              <a:buFont typeface="Arial" panose="020B0604020202020204" pitchFamily="34" charset="0"/>
              <a:buChar char="•"/>
            </a:pPr>
            <a:r>
              <a:rPr lang="en-US" sz="2800" b="1" dirty="0" err="1" smtClean="0"/>
              <a:t>Dataframes</a:t>
            </a:r>
            <a:r>
              <a:rPr lang="en-US" sz="2800" b="1" dirty="0" smtClean="0"/>
              <a:t> (pandas)</a:t>
            </a:r>
            <a:endParaRPr lang="en-US" sz="2800" b="1" dirty="0"/>
          </a:p>
        </p:txBody>
      </p:sp>
      <p:sp>
        <p:nvSpPr>
          <p:cNvPr id="5" name="Rectángulo 4"/>
          <p:cNvSpPr/>
          <p:nvPr/>
        </p:nvSpPr>
        <p:spPr>
          <a:xfrm>
            <a:off x="971600" y="3212976"/>
            <a:ext cx="7488832" cy="646331"/>
          </a:xfrm>
          <a:prstGeom prst="rect">
            <a:avLst/>
          </a:prstGeom>
        </p:spPr>
        <p:txBody>
          <a:bodyPr wrap="square">
            <a:spAutoFit/>
          </a:bodyPr>
          <a:lstStyle/>
          <a:p>
            <a:r>
              <a:rPr lang="en-US" dirty="0"/>
              <a:t>https://www.datacamp.com/community/tutorials/python-dictionary-tutorial#create_dictionary</a:t>
            </a:r>
          </a:p>
        </p:txBody>
      </p:sp>
    </p:spTree>
    <p:extLst>
      <p:ext uri="{BB962C8B-B14F-4D97-AF65-F5344CB8AC3E}">
        <p14:creationId xmlns:p14="http://schemas.microsoft.com/office/powerpoint/2010/main" val="10871267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sp>
        <p:nvSpPr>
          <p:cNvPr id="3" name="Rectángulo 2"/>
          <p:cNvSpPr/>
          <p:nvPr/>
        </p:nvSpPr>
        <p:spPr>
          <a:xfrm>
            <a:off x="755576" y="1916832"/>
            <a:ext cx="7344816" cy="2246769"/>
          </a:xfrm>
          <a:prstGeom prst="rect">
            <a:avLst/>
          </a:prstGeom>
        </p:spPr>
        <p:txBody>
          <a:bodyPr wrap="square">
            <a:spAutoFit/>
          </a:bodyPr>
          <a:lstStyle/>
          <a:p>
            <a:r>
              <a:rPr lang="en-US" sz="2400" dirty="0"/>
              <a:t>A special data structure which Python provides natively is the </a:t>
            </a:r>
            <a:r>
              <a:rPr lang="en-US" sz="2400" b="1" dirty="0">
                <a:solidFill>
                  <a:srgbClr val="00B050"/>
                </a:solidFill>
              </a:rPr>
              <a:t>dictionary</a:t>
            </a:r>
            <a:r>
              <a:rPr lang="en-US" sz="2400" dirty="0"/>
              <a:t>. Its name already gives away how data is stored: </a:t>
            </a:r>
            <a:endParaRPr lang="en-US" sz="2400" dirty="0" smtClean="0"/>
          </a:p>
          <a:p>
            <a:endParaRPr lang="en-US" sz="2000" dirty="0"/>
          </a:p>
          <a:p>
            <a:pPr algn="ctr"/>
            <a:r>
              <a:rPr lang="en-US" sz="2400" i="1" dirty="0" smtClean="0"/>
              <a:t>a </a:t>
            </a:r>
            <a:r>
              <a:rPr lang="en-US" sz="2400" i="1" dirty="0"/>
              <a:t>piece of data or values that can be accessed by a key(word) you have at hand.</a:t>
            </a:r>
          </a:p>
        </p:txBody>
      </p:sp>
      <p:sp>
        <p:nvSpPr>
          <p:cNvPr id="4" name="Rectángulo 3"/>
          <p:cNvSpPr/>
          <p:nvPr/>
        </p:nvSpPr>
        <p:spPr>
          <a:xfrm>
            <a:off x="395536" y="1052736"/>
            <a:ext cx="8352928" cy="646331"/>
          </a:xfrm>
          <a:prstGeom prst="rect">
            <a:avLst/>
          </a:prstGeom>
        </p:spPr>
        <p:txBody>
          <a:bodyPr wrap="square">
            <a:spAutoFit/>
          </a:bodyPr>
          <a:lstStyle/>
          <a:p>
            <a:r>
              <a:rPr lang="en-US" dirty="0"/>
              <a:t>https://www.datacamp.com/community/tutorials/python-dictionary-tutorial#create_dictionary</a:t>
            </a:r>
          </a:p>
        </p:txBody>
      </p:sp>
    </p:spTree>
    <p:extLst>
      <p:ext uri="{BB962C8B-B14F-4D97-AF65-F5344CB8AC3E}">
        <p14:creationId xmlns:p14="http://schemas.microsoft.com/office/powerpoint/2010/main" val="16394271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sp>
        <p:nvSpPr>
          <p:cNvPr id="6" name="Rectangle 2"/>
          <p:cNvSpPr>
            <a:spLocks noChangeArrowheads="1"/>
          </p:cNvSpPr>
          <p:nvPr/>
        </p:nvSpPr>
        <p:spPr bwMode="auto">
          <a:xfrm>
            <a:off x="827584" y="1053901"/>
            <a:ext cx="7272808" cy="5386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how to </a:t>
            </a:r>
            <a:r>
              <a:rPr kumimoji="0" lang="en-US" altLang="en-US" sz="1800" b="0" i="0" u="none" strike="noStrike" cap="none" normalizeH="0" baseline="0" dirty="0" smtClean="0">
                <a:ln>
                  <a:noFill/>
                </a:ln>
                <a:solidFill>
                  <a:schemeClr val="tx1"/>
                </a:solidFill>
                <a:effectLst/>
                <a:latin typeface="Arial" panose="020B0604020202020204" pitchFamily="34" charset="0"/>
                <a:hlinkClick r:id="rId2"/>
              </a:rPr>
              <a:t>load data in your dictionary</a:t>
            </a:r>
            <a:r>
              <a:rPr kumimoji="0" lang="en-US" altLang="en-US" sz="1800" b="0" i="0" u="none" strike="noStrike" cap="none" normalizeH="0" baseline="0" dirty="0" smtClean="0">
                <a:ln>
                  <a:noFill/>
                </a:ln>
                <a:solidFill>
                  <a:schemeClr val="tx1"/>
                </a:solidFill>
                <a:effectLst/>
                <a:latin typeface="Arial" panose="020B0604020202020204" pitchFamily="34" charset="0"/>
              </a:rPr>
              <a:t> with the help of the </a:t>
            </a:r>
            <a:r>
              <a:rPr kumimoji="0" lang="en-US" altLang="en-US" sz="2000" b="1" i="0" u="none" strike="noStrike" cap="none" normalizeH="0" baseline="0" dirty="0" err="1" smtClean="0">
                <a:ln>
                  <a:noFill/>
                </a:ln>
                <a:solidFill>
                  <a:srgbClr val="00B050"/>
                </a:solidFill>
                <a:effectLst/>
                <a:latin typeface="Arial Unicode MS" panose="020B0604020202020204" pitchFamily="34" charset="-128"/>
              </a:rPr>
              <a:t>urllib</a:t>
            </a:r>
            <a:r>
              <a:rPr lang="en-US" altLang="en-US" sz="1600" dirty="0"/>
              <a:t> </a:t>
            </a:r>
            <a:r>
              <a:rPr lang="en-US" altLang="en-US" sz="1600" dirty="0" smtClean="0"/>
              <a:t>and </a:t>
            </a:r>
            <a:r>
              <a:rPr kumimoji="0" lang="en-US" altLang="en-US" sz="2000" b="1" i="0" u="none" strike="noStrike" cap="none" normalizeH="0" baseline="0" dirty="0" smtClean="0">
                <a:ln>
                  <a:noFill/>
                </a:ln>
                <a:solidFill>
                  <a:srgbClr val="00B050"/>
                </a:solidFill>
                <a:effectLst/>
                <a:latin typeface="Arial Unicode MS" panose="020B0604020202020204" pitchFamily="34" charset="-128"/>
              </a:rPr>
              <a:t>random</a:t>
            </a:r>
            <a:r>
              <a:rPr lang="en-US" altLang="en-US" sz="1600" dirty="0" smtClean="0"/>
              <a:t> libraries</a:t>
            </a:r>
            <a:endParaRPr lang="en-US" altLang="en-US" sz="4400" dirty="0">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000" b="0" i="0" u="none" strike="noStrike" cap="none" normalizeH="0" baseline="0" dirty="0" smtClean="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how to </a:t>
            </a:r>
            <a:r>
              <a:rPr kumimoji="0" lang="en-US" altLang="en-US" sz="1800" b="0" i="0" u="none" strike="noStrike" cap="none" normalizeH="0" baseline="0" dirty="0" smtClean="0">
                <a:ln>
                  <a:noFill/>
                </a:ln>
                <a:solidFill>
                  <a:schemeClr val="tx1"/>
                </a:solidFill>
                <a:effectLst/>
                <a:latin typeface="Arial" panose="020B0604020202020204" pitchFamily="34" charset="0"/>
                <a:hlinkClick r:id="rId3"/>
              </a:rPr>
              <a:t>filter the dictionary</a:t>
            </a:r>
            <a:r>
              <a:rPr kumimoji="0" lang="en-US" altLang="en-US" sz="1800" b="0" i="0" u="none" strike="noStrike" cap="none" normalizeH="0" baseline="0" dirty="0" smtClean="0">
                <a:ln>
                  <a:noFill/>
                </a:ln>
                <a:solidFill>
                  <a:schemeClr val="tx1"/>
                </a:solidFill>
                <a:effectLst/>
                <a:latin typeface="Arial" panose="020B0604020202020204" pitchFamily="34" charset="0"/>
              </a:rPr>
              <a:t> with the help of a for-loop and special iterators to loop over the keys and values of your dictionary,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how to perform </a:t>
            </a:r>
            <a:r>
              <a:rPr kumimoji="0" lang="en-US" altLang="en-US" sz="1800" b="0" i="0" u="none" strike="noStrike" cap="none" normalizeH="0" baseline="0" dirty="0" smtClean="0">
                <a:ln>
                  <a:noFill/>
                </a:ln>
                <a:solidFill>
                  <a:schemeClr val="tx1"/>
                </a:solidFill>
                <a:effectLst/>
                <a:latin typeface="Arial" panose="020B0604020202020204" pitchFamily="34" charset="0"/>
                <a:hlinkClick r:id="rId4"/>
              </a:rPr>
              <a:t>operations on your dictionary</a:t>
            </a:r>
            <a:r>
              <a:rPr kumimoji="0" lang="en-US" altLang="en-US" sz="1800" b="0" i="0" u="none" strike="noStrike" cap="none" normalizeH="0" baseline="0" dirty="0" smtClean="0">
                <a:ln>
                  <a:noFill/>
                </a:ln>
                <a:solidFill>
                  <a:schemeClr val="tx1"/>
                </a:solidFill>
                <a:effectLst/>
                <a:latin typeface="Arial" panose="020B0604020202020204" pitchFamily="34" charset="0"/>
              </a:rPr>
              <a:t> to get or remove values from your dictionary and how you can use dictionary comprehension to subset values from your dictionary,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how to </a:t>
            </a:r>
            <a:r>
              <a:rPr kumimoji="0" lang="en-US" altLang="en-US" sz="1800" b="0" i="0" u="none" strike="noStrike" cap="none" normalizeH="0" baseline="0" dirty="0" smtClean="0">
                <a:ln>
                  <a:noFill/>
                </a:ln>
                <a:solidFill>
                  <a:schemeClr val="tx1"/>
                </a:solidFill>
                <a:effectLst/>
                <a:latin typeface="Arial" panose="020B0604020202020204" pitchFamily="34" charset="0"/>
                <a:hlinkClick r:id="rId5"/>
              </a:rPr>
              <a:t>create a dictionary</a:t>
            </a:r>
            <a:r>
              <a:rPr kumimoji="0" lang="en-US" altLang="en-US" sz="1800" b="0" i="0" u="none" strike="noStrike" cap="none" normalizeH="0" baseline="0" dirty="0" smtClean="0">
                <a:ln>
                  <a:noFill/>
                </a:ln>
                <a:solidFill>
                  <a:schemeClr val="tx1"/>
                </a:solidFill>
                <a:effectLst/>
                <a:latin typeface="Arial" panose="020B0604020202020204" pitchFamily="34" charset="0"/>
              </a:rPr>
              <a:t> by making use of curly brackets and colons,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how to </a:t>
            </a:r>
            <a:r>
              <a:rPr kumimoji="0" lang="en-US" altLang="en-US" sz="1800" b="0" i="0" u="none" strike="noStrike" cap="none" normalizeH="0" baseline="0" dirty="0" smtClean="0">
                <a:ln>
                  <a:noFill/>
                </a:ln>
                <a:solidFill>
                  <a:schemeClr val="tx1"/>
                </a:solidFill>
                <a:effectLst/>
                <a:latin typeface="Arial" panose="020B0604020202020204" pitchFamily="34" charset="0"/>
                <a:hlinkClick r:id="rId6"/>
              </a:rPr>
              <a:t>sort a dictionary</a:t>
            </a:r>
            <a:r>
              <a:rPr kumimoji="0" lang="en-US" altLang="en-US" sz="1800" b="0" i="0" u="none" strike="noStrike" cap="none" normalizeH="0" baseline="0" dirty="0" smtClean="0">
                <a:ln>
                  <a:noFill/>
                </a:ln>
                <a:solidFill>
                  <a:schemeClr val="tx1"/>
                </a:solidFill>
                <a:effectLst/>
                <a:latin typeface="Arial" panose="020B0604020202020204" pitchFamily="34" charset="0"/>
              </a:rPr>
              <a:t> with the </a:t>
            </a:r>
            <a:r>
              <a:rPr kumimoji="0" lang="en-US" altLang="en-US" sz="2400" b="0" i="0" u="none" strike="noStrike" cap="none" normalizeH="0" baseline="0" dirty="0" smtClean="0">
                <a:ln>
                  <a:noFill/>
                </a:ln>
                <a:solidFill>
                  <a:srgbClr val="00B050"/>
                </a:solidFill>
                <a:effectLst/>
                <a:latin typeface="Arial Unicode MS" panose="020B0604020202020204" pitchFamily="34" charset="-128"/>
              </a:rPr>
              <a:t>re</a:t>
            </a:r>
            <a:r>
              <a:rPr kumimoji="0" lang="en-US" altLang="en-US" b="0" i="0" u="none" strike="noStrike" cap="none" normalizeH="0" baseline="0" dirty="0" smtClean="0">
                <a:ln>
                  <a:noFill/>
                </a:ln>
                <a:solidFill>
                  <a:schemeClr val="tx1"/>
                </a:solidFill>
                <a:effectLst/>
              </a:rPr>
              <a:t> library </a:t>
            </a:r>
            <a:r>
              <a:rPr lang="en-US" altLang="en-US" dirty="0">
                <a:latin typeface="Arial" panose="020B0604020202020204" pitchFamily="34" charset="0"/>
              </a:rPr>
              <a:t>and how </a:t>
            </a:r>
            <a:r>
              <a:rPr kumimoji="0" lang="en-US" altLang="en-US" sz="2000" b="1" i="0" u="none" strike="noStrike" cap="none" normalizeH="0" baseline="0" dirty="0" err="1" smtClean="0">
                <a:ln>
                  <a:noFill/>
                </a:ln>
                <a:solidFill>
                  <a:srgbClr val="00B050"/>
                </a:solidFill>
                <a:effectLst/>
                <a:latin typeface="Arial Unicode MS" panose="020B0604020202020204" pitchFamily="34" charset="-128"/>
              </a:rPr>
              <a:t>OrderedDict</a:t>
            </a:r>
            <a:r>
              <a:rPr kumimoji="0" lang="en-US" altLang="en-US" b="0" i="0" u="none" strike="noStrike" cap="none" normalizeH="0" baseline="0" dirty="0" smtClean="0">
                <a:ln>
                  <a:noFill/>
                </a:ln>
                <a:solidFill>
                  <a:schemeClr val="tx1"/>
                </a:solidFill>
                <a:effectLst/>
              </a:rPr>
              <a:t> and </a:t>
            </a:r>
            <a:r>
              <a:rPr kumimoji="0" lang="en-US" altLang="en-US" b="1" i="0" u="none" strike="noStrike" cap="none" normalizeH="0" baseline="0" dirty="0" smtClean="0">
                <a:ln>
                  <a:noFill/>
                </a:ln>
                <a:solidFill>
                  <a:srgbClr val="00B050"/>
                </a:solidFill>
                <a:effectLst/>
              </a:rPr>
              <a:t>lambda </a:t>
            </a:r>
            <a:r>
              <a:rPr lang="en-US" altLang="en-US" dirty="0">
                <a:latin typeface="Arial" panose="020B0604020202020204" pitchFamily="34" charset="0"/>
              </a:rPr>
              <a:t>functions can come in handy when you’re doing this</a:t>
            </a:r>
            <a:r>
              <a:rPr lang="en-US" altLang="en-US" dirty="0" smtClean="0">
                <a:latin typeface="Arial" panose="020B0604020202020204" pitchFamily="34" charset="0"/>
              </a:rPr>
              <a:t>,</a:t>
            </a:r>
            <a:endParaRPr lang="en-US" altLang="en-US" dirty="0">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how </a:t>
            </a:r>
            <a:r>
              <a:rPr kumimoji="0" lang="en-US" altLang="en-US" sz="1800" b="0" i="0" u="none" strike="noStrike" cap="none" normalizeH="0" baseline="0" dirty="0" smtClean="0">
                <a:ln>
                  <a:noFill/>
                </a:ln>
                <a:solidFill>
                  <a:schemeClr val="tx1"/>
                </a:solidFill>
                <a:effectLst/>
                <a:latin typeface="Arial" panose="020B0604020202020204" pitchFamily="34" charset="0"/>
                <a:hlinkClick r:id="rId7"/>
              </a:rPr>
              <a:t>Python dictionaries compare</a:t>
            </a:r>
            <a:r>
              <a:rPr kumimoji="0" lang="en-US" altLang="en-US" sz="1800" b="0" i="0" u="none" strike="noStrike" cap="none" normalizeH="0" baseline="0" dirty="0" smtClean="0">
                <a:ln>
                  <a:noFill/>
                </a:ln>
                <a:solidFill>
                  <a:schemeClr val="tx1"/>
                </a:solidFill>
                <a:effectLst/>
                <a:latin typeface="Arial" panose="020B0604020202020204" pitchFamily="34" charset="0"/>
              </a:rPr>
              <a:t> to lists, </a:t>
            </a:r>
            <a:r>
              <a:rPr kumimoji="0" lang="en-US" altLang="en-US" sz="1800" b="0" i="0" u="none" strike="noStrike" cap="none" normalizeH="0" baseline="0" dirty="0" err="1" smtClean="0">
                <a:ln>
                  <a:noFill/>
                </a:ln>
                <a:solidFill>
                  <a:schemeClr val="tx1"/>
                </a:solidFill>
                <a:effectLst/>
                <a:latin typeface="Arial" panose="020B0604020202020204" pitchFamily="34" charset="0"/>
              </a:rPr>
              <a:t>NumPy</a:t>
            </a:r>
            <a:r>
              <a:rPr kumimoji="0" lang="en-US" altLang="en-US" sz="1800" b="0" i="0" u="none" strike="noStrike" cap="none" normalizeH="0" baseline="0" dirty="0" smtClean="0">
                <a:ln>
                  <a:noFill/>
                </a:ln>
                <a:solidFill>
                  <a:schemeClr val="tx1"/>
                </a:solidFill>
                <a:effectLst/>
                <a:latin typeface="Arial" panose="020B0604020202020204" pitchFamily="34" charset="0"/>
              </a:rPr>
              <a:t> arrays and Pandas </a:t>
            </a:r>
            <a:r>
              <a:rPr kumimoji="0" lang="en-US" altLang="en-US" sz="1800" b="0" i="0" u="none" strike="noStrike" cap="none" normalizeH="0" baseline="0" dirty="0" err="1" smtClean="0">
                <a:ln>
                  <a:noFill/>
                </a:ln>
                <a:solidFill>
                  <a:schemeClr val="tx1"/>
                </a:solidFill>
                <a:effectLst/>
                <a:latin typeface="Arial" panose="020B0604020202020204" pitchFamily="34" charset="0"/>
              </a:rPr>
              <a:t>DataFrames</a:t>
            </a:r>
            <a:r>
              <a:rPr kumimoji="0" lang="en-US" altLang="en-US" sz="1800" b="0" i="0" u="none" strike="noStrike" cap="none" normalizeH="0" baseline="0" dirty="0" smtClean="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091603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sp>
        <p:nvSpPr>
          <p:cNvPr id="3" name="Rectángulo 2"/>
          <p:cNvSpPr/>
          <p:nvPr/>
        </p:nvSpPr>
        <p:spPr>
          <a:xfrm>
            <a:off x="251520" y="1052736"/>
            <a:ext cx="8784976" cy="400110"/>
          </a:xfrm>
          <a:prstGeom prst="rect">
            <a:avLst/>
          </a:prstGeom>
        </p:spPr>
        <p:txBody>
          <a:bodyPr wrap="square">
            <a:spAutoFit/>
          </a:bodyPr>
          <a:lstStyle/>
          <a:p>
            <a:r>
              <a:rPr lang="en-US" sz="2000" b="1" dirty="0"/>
              <a:t>Dictionary Versus Python lists, </a:t>
            </a:r>
            <a:r>
              <a:rPr lang="en-US" sz="2000" b="1" dirty="0" err="1"/>
              <a:t>NumPy</a:t>
            </a:r>
            <a:r>
              <a:rPr lang="en-US" sz="2000" b="1" dirty="0"/>
              <a:t> Arrays and </a:t>
            </a:r>
            <a:r>
              <a:rPr lang="en-US" sz="2000" b="1" dirty="0">
                <a:solidFill>
                  <a:srgbClr val="00B050"/>
                </a:solidFill>
              </a:rPr>
              <a:t>Pandas </a:t>
            </a:r>
            <a:r>
              <a:rPr lang="en-US" sz="2000" b="1" dirty="0" err="1">
                <a:solidFill>
                  <a:srgbClr val="00B050"/>
                </a:solidFill>
              </a:rPr>
              <a:t>DataFrames</a:t>
            </a:r>
            <a:endParaRPr lang="en-US" sz="2000" b="1" dirty="0">
              <a:solidFill>
                <a:srgbClr val="00B050"/>
              </a:solidFill>
            </a:endParaRPr>
          </a:p>
        </p:txBody>
      </p:sp>
      <p:sp>
        <p:nvSpPr>
          <p:cNvPr id="4" name="Rectángulo 3"/>
          <p:cNvSpPr/>
          <p:nvPr/>
        </p:nvSpPr>
        <p:spPr>
          <a:xfrm>
            <a:off x="1619672" y="1556792"/>
            <a:ext cx="5976664" cy="1384995"/>
          </a:xfrm>
          <a:prstGeom prst="rect">
            <a:avLst/>
          </a:prstGeom>
        </p:spPr>
        <p:txBody>
          <a:bodyPr wrap="square">
            <a:spAutoFit/>
          </a:bodyPr>
          <a:lstStyle/>
          <a:p>
            <a:pPr algn="ctr"/>
            <a:r>
              <a:rPr lang="en-US" sz="2800" dirty="0"/>
              <a:t>much of the dictionary functionality can be and is indeed replaced by </a:t>
            </a:r>
            <a:r>
              <a:rPr lang="en-US" sz="2800" dirty="0">
                <a:hlinkClick r:id="rId2"/>
              </a:rPr>
              <a:t>Pandas</a:t>
            </a:r>
            <a:r>
              <a:rPr lang="en-US" sz="2800" dirty="0"/>
              <a:t>, a Python Data Analysis Library</a:t>
            </a:r>
          </a:p>
        </p:txBody>
      </p:sp>
      <p:sp>
        <p:nvSpPr>
          <p:cNvPr id="5" name="Rectángulo 4"/>
          <p:cNvSpPr/>
          <p:nvPr/>
        </p:nvSpPr>
        <p:spPr>
          <a:xfrm>
            <a:off x="1187624" y="3145060"/>
            <a:ext cx="6750496" cy="3693319"/>
          </a:xfrm>
          <a:prstGeom prst="rect">
            <a:avLst/>
          </a:prstGeom>
        </p:spPr>
        <p:txBody>
          <a:bodyPr wrap="square">
            <a:spAutoFit/>
          </a:bodyPr>
          <a:lstStyle/>
          <a:p>
            <a:pPr marL="285750" indent="-285750">
              <a:buFont typeface="Arial" panose="020B0604020202020204" pitchFamily="34" charset="0"/>
              <a:buChar char="•"/>
            </a:pPr>
            <a:r>
              <a:rPr lang="en-US" dirty="0"/>
              <a:t>Pandas, however, also uses dictionaries (next to other advanced data structures such as the </a:t>
            </a:r>
            <a:r>
              <a:rPr lang="en-US" dirty="0" err="1"/>
              <a:t>NumPy</a:t>
            </a:r>
            <a:r>
              <a:rPr lang="en-US" dirty="0"/>
              <a:t> array) to store its data. As a result, it is a good idea to know how a dictionary works </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Even </a:t>
            </a:r>
            <a:r>
              <a:rPr lang="en-US" dirty="0"/>
              <a:t>when using Pandas, it is sometimes recommended to still use Python dictionaries when the situation calls for it, for instance when values simply need to be mapped and you don’t need Pandas functionality for anything </a:t>
            </a:r>
            <a:r>
              <a:rPr lang="en-US" dirty="0" smtClean="0"/>
              <a:t>else.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Finally</a:t>
            </a:r>
            <a:r>
              <a:rPr lang="en-US" dirty="0"/>
              <a:t>, Pandas contains functions to convert a dictionary to a Pandas </a:t>
            </a:r>
            <a:r>
              <a:rPr lang="en-US" dirty="0" err="1"/>
              <a:t>DataFrame</a:t>
            </a:r>
            <a:r>
              <a:rPr lang="en-US" dirty="0"/>
              <a:t> and vice versa and </a:t>
            </a:r>
            <a:r>
              <a:rPr lang="en-US" dirty="0" err="1"/>
              <a:t>dataframes</a:t>
            </a:r>
            <a:r>
              <a:rPr lang="en-US" dirty="0"/>
              <a:t> can contain dictionaries. Both are indeed very useful parts of the modern data scientist’s toolbox</a:t>
            </a:r>
          </a:p>
        </p:txBody>
      </p:sp>
    </p:spTree>
    <p:extLst>
      <p:ext uri="{BB962C8B-B14F-4D97-AF65-F5344CB8AC3E}">
        <p14:creationId xmlns:p14="http://schemas.microsoft.com/office/powerpoint/2010/main" val="9231070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sp>
        <p:nvSpPr>
          <p:cNvPr id="5" name="Rectángulo 4"/>
          <p:cNvSpPr/>
          <p:nvPr/>
        </p:nvSpPr>
        <p:spPr>
          <a:xfrm>
            <a:off x="467544" y="1196752"/>
            <a:ext cx="7992888" cy="369332"/>
          </a:xfrm>
          <a:prstGeom prst="rect">
            <a:avLst/>
          </a:prstGeom>
        </p:spPr>
        <p:txBody>
          <a:bodyPr wrap="square">
            <a:spAutoFit/>
          </a:bodyPr>
          <a:lstStyle/>
          <a:p>
            <a:r>
              <a:rPr lang="en-US" dirty="0"/>
              <a:t>https://pandas.pydata.org/pandas-docs/stable/10min.html</a:t>
            </a:r>
          </a:p>
        </p:txBody>
      </p:sp>
      <p:sp>
        <p:nvSpPr>
          <p:cNvPr id="6" name="Rectángulo 5"/>
          <p:cNvSpPr/>
          <p:nvPr/>
        </p:nvSpPr>
        <p:spPr>
          <a:xfrm>
            <a:off x="539552" y="1700808"/>
            <a:ext cx="3701591" cy="584775"/>
          </a:xfrm>
          <a:prstGeom prst="rect">
            <a:avLst/>
          </a:prstGeom>
        </p:spPr>
        <p:txBody>
          <a:bodyPr wrap="none">
            <a:spAutoFit/>
          </a:bodyPr>
          <a:lstStyle/>
          <a:p>
            <a:r>
              <a:rPr lang="en-US" sz="3200" b="1" dirty="0"/>
              <a:t>10 Minutes to pandas</a:t>
            </a:r>
          </a:p>
        </p:txBody>
      </p:sp>
    </p:spTree>
    <p:extLst>
      <p:ext uri="{BB962C8B-B14F-4D97-AF65-F5344CB8AC3E}">
        <p14:creationId xmlns:p14="http://schemas.microsoft.com/office/powerpoint/2010/main" val="8812849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3" name="Imagen 2"/>
          <p:cNvPicPr>
            <a:picLocks noChangeAspect="1"/>
          </p:cNvPicPr>
          <p:nvPr/>
        </p:nvPicPr>
        <p:blipFill>
          <a:blip r:embed="rId2"/>
          <a:stretch>
            <a:fillRect/>
          </a:stretch>
        </p:blipFill>
        <p:spPr>
          <a:xfrm>
            <a:off x="683568" y="1988840"/>
            <a:ext cx="5210175" cy="2847975"/>
          </a:xfrm>
          <a:prstGeom prst="rect">
            <a:avLst/>
          </a:prstGeom>
        </p:spPr>
      </p:pic>
      <p:pic>
        <p:nvPicPr>
          <p:cNvPr id="4" name="Imagen 3"/>
          <p:cNvPicPr>
            <a:picLocks noChangeAspect="1"/>
          </p:cNvPicPr>
          <p:nvPr/>
        </p:nvPicPr>
        <p:blipFill>
          <a:blip r:embed="rId3"/>
          <a:stretch>
            <a:fillRect/>
          </a:stretch>
        </p:blipFill>
        <p:spPr>
          <a:xfrm>
            <a:off x="6300192" y="2420888"/>
            <a:ext cx="2105025" cy="191452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4231255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3" name="Imagen 2"/>
          <p:cNvPicPr>
            <a:picLocks noChangeAspect="1"/>
          </p:cNvPicPr>
          <p:nvPr/>
        </p:nvPicPr>
        <p:blipFill>
          <a:blip r:embed="rId2"/>
          <a:stretch>
            <a:fillRect/>
          </a:stretch>
        </p:blipFill>
        <p:spPr>
          <a:xfrm>
            <a:off x="1187624" y="1340768"/>
            <a:ext cx="6576948" cy="5025778"/>
          </a:xfrm>
          <a:prstGeom prst="rect">
            <a:avLst/>
          </a:prstGeom>
        </p:spPr>
      </p:pic>
    </p:spTree>
    <p:extLst>
      <p:ext uri="{BB962C8B-B14F-4D97-AF65-F5344CB8AC3E}">
        <p14:creationId xmlns:p14="http://schemas.microsoft.com/office/powerpoint/2010/main" val="3934852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Command Line: open Python shell</a:t>
            </a:r>
            <a:endParaRPr lang="en-US" sz="2700" dirty="0"/>
          </a:p>
        </p:txBody>
      </p:sp>
      <p:sp>
        <p:nvSpPr>
          <p:cNvPr id="3" name="2 Marcador de contenido"/>
          <p:cNvSpPr>
            <a:spLocks noGrp="1"/>
          </p:cNvSpPr>
          <p:nvPr>
            <p:ph idx="1"/>
          </p:nvPr>
        </p:nvSpPr>
        <p:spPr>
          <a:xfrm>
            <a:off x="395536" y="1628800"/>
            <a:ext cx="8496944" cy="1512168"/>
          </a:xfrm>
        </p:spPr>
        <p:txBody>
          <a:bodyPr>
            <a:noAutofit/>
          </a:bodyPr>
          <a:lstStyle/>
          <a:p>
            <a:pPr marL="0" indent="0">
              <a:buNone/>
            </a:pPr>
            <a:r>
              <a:rPr lang="en-US" dirty="0"/>
              <a:t>C:\Users\usuario\AppData\Local</a:t>
            </a:r>
            <a:endParaRPr lang="en-US" dirty="0" smtClean="0"/>
          </a:p>
          <a:p>
            <a:pPr marL="0" indent="0">
              <a:buNone/>
            </a:pPr>
            <a:endParaRPr lang="en-US" dirty="0"/>
          </a:p>
          <a:p>
            <a:pPr marL="0" indent="0">
              <a:buNone/>
            </a:pPr>
            <a:r>
              <a:rPr lang="en-US" dirty="0" smtClean="0"/>
              <a:t>Prompt </a:t>
            </a:r>
            <a:r>
              <a:rPr lang="en-US" dirty="0" smtClean="0"/>
              <a:t>(“</a:t>
            </a:r>
            <a:r>
              <a:rPr lang="en-US" b="1" dirty="0" smtClean="0">
                <a:solidFill>
                  <a:srgbClr val="FF6600"/>
                </a:solidFill>
              </a:rPr>
              <a:t>&gt;&gt;&gt;</a:t>
            </a:r>
            <a:r>
              <a:rPr lang="en-US" dirty="0" smtClean="0"/>
              <a:t>”):    </a:t>
            </a:r>
            <a:r>
              <a:rPr lang="en-US" dirty="0"/>
              <a:t>in    the    </a:t>
            </a:r>
            <a:r>
              <a:rPr lang="en-US" dirty="0" smtClean="0"/>
              <a:t>shell, waiting    </a:t>
            </a:r>
            <a:r>
              <a:rPr lang="en-US" dirty="0"/>
              <a:t>for    a   </a:t>
            </a:r>
            <a:r>
              <a:rPr lang="en-US" dirty="0" smtClean="0"/>
              <a:t> command </a:t>
            </a:r>
            <a:endParaRPr lang="en-US" dirty="0"/>
          </a:p>
          <a:p>
            <a:endParaRPr lang="en-US" dirty="0"/>
          </a:p>
          <a:p>
            <a:r>
              <a:rPr lang="en-US" dirty="0" smtClean="0"/>
              <a:t>Operations depend on datatypes</a:t>
            </a:r>
          </a:p>
          <a:p>
            <a:pPr marL="800100" lvl="2" indent="0">
              <a:buNone/>
            </a:pPr>
            <a:r>
              <a:rPr lang="en-US" sz="2800" dirty="0" smtClean="0"/>
              <a:t>3 + 5 vs ‘ab’ + ‘</a:t>
            </a:r>
            <a:r>
              <a:rPr lang="en-US" sz="2800" dirty="0" err="1" smtClean="0"/>
              <a:t>def</a:t>
            </a:r>
            <a:r>
              <a:rPr lang="en-US" sz="2800" dirty="0" smtClean="0"/>
              <a:t>’  </a:t>
            </a:r>
          </a:p>
          <a:p>
            <a:pPr marL="0" indent="0">
              <a:buNone/>
            </a:pPr>
            <a:endParaRPr lang="en-US" dirty="0"/>
          </a:p>
        </p:txBody>
      </p:sp>
    </p:spTree>
    <p:extLst>
      <p:ext uri="{BB962C8B-B14F-4D97-AF65-F5344CB8AC3E}">
        <p14:creationId xmlns:p14="http://schemas.microsoft.com/office/powerpoint/2010/main" val="33111367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3" name="Imagen 2"/>
          <p:cNvPicPr>
            <a:picLocks noChangeAspect="1"/>
          </p:cNvPicPr>
          <p:nvPr/>
        </p:nvPicPr>
        <p:blipFill>
          <a:blip r:embed="rId2"/>
          <a:stretch>
            <a:fillRect/>
          </a:stretch>
        </p:blipFill>
        <p:spPr>
          <a:xfrm>
            <a:off x="467544" y="1196752"/>
            <a:ext cx="8279325" cy="5373216"/>
          </a:xfrm>
          <a:prstGeom prst="rect">
            <a:avLst/>
          </a:prstGeom>
        </p:spPr>
      </p:pic>
    </p:spTree>
    <p:extLst>
      <p:ext uri="{BB962C8B-B14F-4D97-AF65-F5344CB8AC3E}">
        <p14:creationId xmlns:p14="http://schemas.microsoft.com/office/powerpoint/2010/main" val="26059519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3" name="Imagen 2"/>
          <p:cNvPicPr>
            <a:picLocks noChangeAspect="1"/>
          </p:cNvPicPr>
          <p:nvPr/>
        </p:nvPicPr>
        <p:blipFill>
          <a:blip r:embed="rId2"/>
          <a:stretch>
            <a:fillRect/>
          </a:stretch>
        </p:blipFill>
        <p:spPr>
          <a:xfrm>
            <a:off x="395536" y="1268760"/>
            <a:ext cx="8245249" cy="5002893"/>
          </a:xfrm>
          <a:prstGeom prst="rect">
            <a:avLst/>
          </a:prstGeom>
        </p:spPr>
      </p:pic>
      <p:cxnSp>
        <p:nvCxnSpPr>
          <p:cNvPr id="5" name="Conector recto de flecha 4"/>
          <p:cNvCxnSpPr/>
          <p:nvPr/>
        </p:nvCxnSpPr>
        <p:spPr>
          <a:xfrm flipV="1">
            <a:off x="3131840" y="1988840"/>
            <a:ext cx="2952328" cy="79208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6" name="CuadroTexto 5"/>
          <p:cNvSpPr txBox="1"/>
          <p:nvPr/>
        </p:nvSpPr>
        <p:spPr>
          <a:xfrm>
            <a:off x="6084168" y="1700808"/>
            <a:ext cx="2415405" cy="369332"/>
          </a:xfrm>
          <a:prstGeom prst="rect">
            <a:avLst/>
          </a:prstGeom>
          <a:noFill/>
        </p:spPr>
        <p:txBody>
          <a:bodyPr wrap="none" rtlCol="0">
            <a:spAutoFit/>
          </a:bodyPr>
          <a:lstStyle/>
          <a:p>
            <a:r>
              <a:rPr lang="en-US" dirty="0" smtClean="0"/>
              <a:t>See how to get this data</a:t>
            </a:r>
            <a:endParaRPr lang="en-US" dirty="0"/>
          </a:p>
        </p:txBody>
      </p:sp>
    </p:spTree>
    <p:extLst>
      <p:ext uri="{BB962C8B-B14F-4D97-AF65-F5344CB8AC3E}">
        <p14:creationId xmlns:p14="http://schemas.microsoft.com/office/powerpoint/2010/main" val="9197136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sp>
        <p:nvSpPr>
          <p:cNvPr id="4" name="Rectángulo 3"/>
          <p:cNvSpPr/>
          <p:nvPr/>
        </p:nvSpPr>
        <p:spPr>
          <a:xfrm>
            <a:off x="251520" y="1052736"/>
            <a:ext cx="8712968" cy="5632311"/>
          </a:xfrm>
          <a:prstGeom prst="rect">
            <a:avLst/>
          </a:prstGeom>
        </p:spPr>
        <p:txBody>
          <a:bodyPr wrap="square">
            <a:spAutoFit/>
          </a:bodyPr>
          <a:lstStyle/>
          <a:p>
            <a:r>
              <a:rPr lang="en-US" sz="2000" dirty="0"/>
              <a:t>## </a:t>
            </a:r>
            <a:r>
              <a:rPr lang="en-US" sz="2000" b="1" dirty="0"/>
              <a:t>HOW </a:t>
            </a:r>
            <a:r>
              <a:rPr lang="en-US" sz="2000" b="1" dirty="0" smtClean="0"/>
              <a:t>TO GET </a:t>
            </a:r>
            <a:r>
              <a:rPr lang="en-US" sz="2000" b="1" dirty="0"/>
              <a:t>DATA</a:t>
            </a:r>
          </a:p>
          <a:p>
            <a:r>
              <a:rPr lang="en-US" sz="2000" dirty="0"/>
              <a:t># </a:t>
            </a:r>
            <a:r>
              <a:rPr lang="en-US" sz="2000" dirty="0">
                <a:hlinkClick r:id="rId2"/>
              </a:rPr>
              <a:t>http://</a:t>
            </a:r>
            <a:r>
              <a:rPr lang="en-US" sz="2000" dirty="0" smtClean="0">
                <a:hlinkClick r:id="rId2"/>
              </a:rPr>
              <a:t>pandas-datareader.readthedocs.io/en/latest/remote_data.html</a:t>
            </a:r>
            <a:endParaRPr lang="en-US" sz="2000" dirty="0" smtClean="0"/>
          </a:p>
          <a:p>
            <a:endParaRPr lang="en-US" sz="2000" dirty="0"/>
          </a:p>
          <a:p>
            <a:r>
              <a:rPr lang="en-US" sz="2000" dirty="0"/>
              <a:t>## Functions from </a:t>
            </a:r>
            <a:r>
              <a:rPr lang="en-US" sz="2000" dirty="0" err="1"/>
              <a:t>pandas_datareader.data</a:t>
            </a:r>
            <a:r>
              <a:rPr lang="en-US" sz="2000" dirty="0"/>
              <a:t> and </a:t>
            </a:r>
            <a:r>
              <a:rPr lang="en-US" sz="2000" dirty="0" err="1"/>
              <a:t>pandas_datareader.wb</a:t>
            </a:r>
            <a:r>
              <a:rPr lang="en-US" sz="2000" dirty="0"/>
              <a:t> extract data </a:t>
            </a:r>
          </a:p>
          <a:p>
            <a:r>
              <a:rPr lang="en-US" sz="2000" dirty="0"/>
              <a:t># from various Internet sources into a pandas </a:t>
            </a:r>
            <a:r>
              <a:rPr lang="en-US" sz="2000" dirty="0" err="1"/>
              <a:t>DataFrame</a:t>
            </a:r>
            <a:r>
              <a:rPr lang="en-US" sz="2000" dirty="0"/>
              <a:t>. Currently the following sources are supported</a:t>
            </a:r>
            <a:r>
              <a:rPr lang="en-US" sz="2000" dirty="0" smtClean="0"/>
              <a:t>:</a:t>
            </a:r>
          </a:p>
          <a:p>
            <a:endParaRPr lang="es-ES" sz="2000" dirty="0"/>
          </a:p>
          <a:p>
            <a:r>
              <a:rPr lang="es-ES" sz="2000" dirty="0"/>
              <a:t>        Yahoo! </a:t>
            </a:r>
            <a:r>
              <a:rPr lang="es-ES" sz="2000" dirty="0" err="1"/>
              <a:t>Finance</a:t>
            </a:r>
            <a:endParaRPr lang="es-ES" sz="2000" dirty="0"/>
          </a:p>
          <a:p>
            <a:r>
              <a:rPr lang="es-ES" sz="2000" dirty="0"/>
              <a:t>        Google </a:t>
            </a:r>
            <a:r>
              <a:rPr lang="es-ES" sz="2000" dirty="0" err="1"/>
              <a:t>Finance</a:t>
            </a:r>
            <a:endParaRPr lang="es-ES" sz="2000" dirty="0"/>
          </a:p>
          <a:p>
            <a:r>
              <a:rPr lang="es-ES" sz="2000" dirty="0"/>
              <a:t>        Enigma</a:t>
            </a:r>
          </a:p>
          <a:p>
            <a:r>
              <a:rPr lang="es-ES" sz="2000" dirty="0"/>
              <a:t>        </a:t>
            </a:r>
            <a:r>
              <a:rPr lang="es-ES" sz="2000" dirty="0" err="1"/>
              <a:t>Quandl</a:t>
            </a:r>
            <a:endParaRPr lang="es-ES" sz="2000" dirty="0"/>
          </a:p>
          <a:p>
            <a:r>
              <a:rPr lang="es-ES" sz="2000" dirty="0"/>
              <a:t>        </a:t>
            </a:r>
            <a:r>
              <a:rPr lang="es-ES" sz="2000" dirty="0" err="1"/>
              <a:t>St.Louis</a:t>
            </a:r>
            <a:r>
              <a:rPr lang="es-ES" sz="2000" dirty="0"/>
              <a:t> FED (FRED)</a:t>
            </a:r>
          </a:p>
          <a:p>
            <a:r>
              <a:rPr lang="es-ES" sz="2000" dirty="0"/>
              <a:t>        Kenneth </a:t>
            </a:r>
            <a:r>
              <a:rPr lang="es-ES" sz="2000" dirty="0" err="1"/>
              <a:t>French’s</a:t>
            </a:r>
            <a:r>
              <a:rPr lang="es-ES" sz="2000" dirty="0"/>
              <a:t> data </a:t>
            </a:r>
            <a:r>
              <a:rPr lang="es-ES" sz="2000" dirty="0" err="1"/>
              <a:t>library</a:t>
            </a:r>
            <a:endParaRPr lang="es-ES" sz="2000" dirty="0"/>
          </a:p>
          <a:p>
            <a:r>
              <a:rPr lang="es-ES" sz="2000" dirty="0"/>
              <a:t>        </a:t>
            </a:r>
            <a:r>
              <a:rPr lang="es-ES" sz="2000" dirty="0" err="1"/>
              <a:t>World</a:t>
            </a:r>
            <a:r>
              <a:rPr lang="es-ES" sz="2000" dirty="0"/>
              <a:t> Bank</a:t>
            </a:r>
          </a:p>
          <a:p>
            <a:r>
              <a:rPr lang="es-ES" sz="2000" dirty="0"/>
              <a:t>        OECD</a:t>
            </a:r>
          </a:p>
          <a:p>
            <a:r>
              <a:rPr lang="es-ES" sz="2000" dirty="0"/>
              <a:t>        </a:t>
            </a:r>
            <a:r>
              <a:rPr lang="es-ES" sz="2000" dirty="0" err="1"/>
              <a:t>Eurostat</a:t>
            </a:r>
            <a:endParaRPr lang="es-ES" sz="2000" dirty="0"/>
          </a:p>
          <a:p>
            <a:r>
              <a:rPr lang="es-ES" sz="2000" dirty="0"/>
              <a:t>        </a:t>
            </a:r>
            <a:r>
              <a:rPr lang="es-ES" sz="2000" dirty="0" err="1"/>
              <a:t>Thrift</a:t>
            </a:r>
            <a:r>
              <a:rPr lang="es-ES" sz="2000" dirty="0"/>
              <a:t> </a:t>
            </a:r>
            <a:r>
              <a:rPr lang="es-ES" sz="2000" dirty="0" err="1"/>
              <a:t>Savings</a:t>
            </a:r>
            <a:r>
              <a:rPr lang="es-ES" sz="2000" dirty="0"/>
              <a:t> Plan</a:t>
            </a:r>
          </a:p>
          <a:p>
            <a:r>
              <a:rPr lang="es-ES" sz="2000" dirty="0"/>
              <a:t>        Nasdaq </a:t>
            </a:r>
            <a:r>
              <a:rPr lang="es-ES" sz="2000" dirty="0" err="1"/>
              <a:t>Trader</a:t>
            </a:r>
            <a:r>
              <a:rPr lang="es-ES" sz="2000" dirty="0"/>
              <a:t> symbol </a:t>
            </a:r>
            <a:r>
              <a:rPr lang="es-ES" sz="2000" dirty="0" err="1" smtClean="0"/>
              <a:t>definitions</a:t>
            </a:r>
            <a:endParaRPr lang="es-ES" sz="2000" dirty="0"/>
          </a:p>
        </p:txBody>
      </p:sp>
    </p:spTree>
    <p:extLst>
      <p:ext uri="{BB962C8B-B14F-4D97-AF65-F5344CB8AC3E}">
        <p14:creationId xmlns:p14="http://schemas.microsoft.com/office/powerpoint/2010/main" val="24233072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3" name="Imagen 2"/>
          <p:cNvPicPr>
            <a:picLocks noChangeAspect="1"/>
          </p:cNvPicPr>
          <p:nvPr/>
        </p:nvPicPr>
        <p:blipFill>
          <a:blip r:embed="rId2"/>
          <a:stretch>
            <a:fillRect/>
          </a:stretch>
        </p:blipFill>
        <p:spPr>
          <a:xfrm>
            <a:off x="683568" y="1268760"/>
            <a:ext cx="7647466" cy="5229200"/>
          </a:xfrm>
          <a:prstGeom prst="rect">
            <a:avLst/>
          </a:prstGeom>
        </p:spPr>
      </p:pic>
    </p:spTree>
    <p:extLst>
      <p:ext uri="{BB962C8B-B14F-4D97-AF65-F5344CB8AC3E}">
        <p14:creationId xmlns:p14="http://schemas.microsoft.com/office/powerpoint/2010/main" val="36301113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3" name="Imagen 2"/>
          <p:cNvPicPr>
            <a:picLocks noChangeAspect="1"/>
          </p:cNvPicPr>
          <p:nvPr/>
        </p:nvPicPr>
        <p:blipFill>
          <a:blip r:embed="rId2"/>
          <a:stretch>
            <a:fillRect/>
          </a:stretch>
        </p:blipFill>
        <p:spPr>
          <a:xfrm>
            <a:off x="179512" y="1268760"/>
            <a:ext cx="8649794" cy="5114779"/>
          </a:xfrm>
          <a:prstGeom prst="rect">
            <a:avLst/>
          </a:prstGeom>
        </p:spPr>
      </p:pic>
    </p:spTree>
    <p:extLst>
      <p:ext uri="{BB962C8B-B14F-4D97-AF65-F5344CB8AC3E}">
        <p14:creationId xmlns:p14="http://schemas.microsoft.com/office/powerpoint/2010/main" val="18516485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3" name="Imagen 2"/>
          <p:cNvPicPr>
            <a:picLocks noChangeAspect="1"/>
          </p:cNvPicPr>
          <p:nvPr/>
        </p:nvPicPr>
        <p:blipFill>
          <a:blip r:embed="rId2"/>
          <a:stretch>
            <a:fillRect/>
          </a:stretch>
        </p:blipFill>
        <p:spPr>
          <a:xfrm>
            <a:off x="2051720" y="1196752"/>
            <a:ext cx="6003657" cy="5458208"/>
          </a:xfrm>
          <a:prstGeom prst="rect">
            <a:avLst/>
          </a:prstGeom>
        </p:spPr>
      </p:pic>
    </p:spTree>
    <p:extLst>
      <p:ext uri="{BB962C8B-B14F-4D97-AF65-F5344CB8AC3E}">
        <p14:creationId xmlns:p14="http://schemas.microsoft.com/office/powerpoint/2010/main" val="41436642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99592" y="4653136"/>
            <a:ext cx="7416824" cy="646331"/>
          </a:xfrm>
          <a:prstGeom prst="rect">
            <a:avLst/>
          </a:prstGeom>
        </p:spPr>
        <p:txBody>
          <a:bodyPr wrap="square">
            <a:spAutoFit/>
          </a:bodyPr>
          <a:lstStyle/>
          <a:p>
            <a:r>
              <a:rPr lang="en-US" dirty="0"/>
              <a:t>https://www.datacamp.com/community/tutorials/finance-python-trading#gs.1XmreoQ</a:t>
            </a:r>
          </a:p>
        </p:txBody>
      </p:sp>
      <p:pic>
        <p:nvPicPr>
          <p:cNvPr id="5" name="Imagen 4"/>
          <p:cNvPicPr>
            <a:picLocks noChangeAspect="1"/>
          </p:cNvPicPr>
          <p:nvPr/>
        </p:nvPicPr>
        <p:blipFill>
          <a:blip r:embed="rId2"/>
          <a:stretch>
            <a:fillRect/>
          </a:stretch>
        </p:blipFill>
        <p:spPr>
          <a:xfrm>
            <a:off x="0" y="188640"/>
            <a:ext cx="9144000" cy="3184989"/>
          </a:xfrm>
          <a:prstGeom prst="rect">
            <a:avLst/>
          </a:prstGeom>
        </p:spPr>
      </p:pic>
    </p:spTree>
    <p:extLst>
      <p:ext uri="{BB962C8B-B14F-4D97-AF65-F5344CB8AC3E}">
        <p14:creationId xmlns:p14="http://schemas.microsoft.com/office/powerpoint/2010/main" val="40080555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 (Importing Data)</a:t>
            </a:r>
            <a:endParaRPr lang="en-US" sz="2700" dirty="0"/>
          </a:p>
        </p:txBody>
      </p:sp>
      <p:pic>
        <p:nvPicPr>
          <p:cNvPr id="3" name="Imagen 2"/>
          <p:cNvPicPr>
            <a:picLocks noChangeAspect="1"/>
          </p:cNvPicPr>
          <p:nvPr/>
        </p:nvPicPr>
        <p:blipFill>
          <a:blip r:embed="rId2"/>
          <a:stretch>
            <a:fillRect/>
          </a:stretch>
        </p:blipFill>
        <p:spPr>
          <a:xfrm>
            <a:off x="251520" y="1916832"/>
            <a:ext cx="4320480" cy="2952328"/>
          </a:xfrm>
          <a:prstGeom prst="rect">
            <a:avLst/>
          </a:prstGeom>
        </p:spPr>
      </p:pic>
      <p:sp>
        <p:nvSpPr>
          <p:cNvPr id="4" name="Rectángulo 3"/>
          <p:cNvSpPr/>
          <p:nvPr/>
        </p:nvSpPr>
        <p:spPr>
          <a:xfrm>
            <a:off x="395536" y="1052736"/>
            <a:ext cx="3468129" cy="461665"/>
          </a:xfrm>
          <a:prstGeom prst="rect">
            <a:avLst/>
          </a:prstGeom>
        </p:spPr>
        <p:txBody>
          <a:bodyPr wrap="none">
            <a:spAutoFit/>
          </a:bodyPr>
          <a:lstStyle/>
          <a:p>
            <a:r>
              <a:rPr lang="en-US" sz="2400" b="1" dirty="0"/>
              <a:t>Daily total sunspot number</a:t>
            </a:r>
          </a:p>
        </p:txBody>
      </p:sp>
      <p:sp>
        <p:nvSpPr>
          <p:cNvPr id="5" name="Rectángulo 4"/>
          <p:cNvSpPr/>
          <p:nvPr/>
        </p:nvSpPr>
        <p:spPr>
          <a:xfrm>
            <a:off x="4283968" y="1124744"/>
            <a:ext cx="3827394" cy="369332"/>
          </a:xfrm>
          <a:prstGeom prst="rect">
            <a:avLst/>
          </a:prstGeom>
        </p:spPr>
        <p:txBody>
          <a:bodyPr wrap="none">
            <a:spAutoFit/>
          </a:bodyPr>
          <a:lstStyle/>
          <a:p>
            <a:r>
              <a:rPr lang="en-US" dirty="0"/>
              <a:t>http://sidc.oma.be/silso/infossntotdaily</a:t>
            </a:r>
          </a:p>
        </p:txBody>
      </p:sp>
      <p:pic>
        <p:nvPicPr>
          <p:cNvPr id="6" name="Imagen 5"/>
          <p:cNvPicPr>
            <a:picLocks noChangeAspect="1"/>
          </p:cNvPicPr>
          <p:nvPr/>
        </p:nvPicPr>
        <p:blipFill>
          <a:blip r:embed="rId3"/>
          <a:stretch>
            <a:fillRect/>
          </a:stretch>
        </p:blipFill>
        <p:spPr>
          <a:xfrm>
            <a:off x="3635896" y="2924944"/>
            <a:ext cx="6108960" cy="3456384"/>
          </a:xfrm>
          <a:prstGeom prst="rect">
            <a:avLst/>
          </a:prstGeom>
        </p:spPr>
      </p:pic>
    </p:spTree>
    <p:extLst>
      <p:ext uri="{BB962C8B-B14F-4D97-AF65-F5344CB8AC3E}">
        <p14:creationId xmlns:p14="http://schemas.microsoft.com/office/powerpoint/2010/main" val="23886871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3" name="Imagen 2"/>
          <p:cNvPicPr>
            <a:picLocks noChangeAspect="1"/>
          </p:cNvPicPr>
          <p:nvPr/>
        </p:nvPicPr>
        <p:blipFill>
          <a:blip r:embed="rId2"/>
          <a:stretch>
            <a:fillRect/>
          </a:stretch>
        </p:blipFill>
        <p:spPr>
          <a:xfrm>
            <a:off x="251520" y="1196752"/>
            <a:ext cx="8423826" cy="5372248"/>
          </a:xfrm>
          <a:prstGeom prst="rect">
            <a:avLst/>
          </a:prstGeom>
        </p:spPr>
      </p:pic>
    </p:spTree>
    <p:extLst>
      <p:ext uri="{BB962C8B-B14F-4D97-AF65-F5344CB8AC3E}">
        <p14:creationId xmlns:p14="http://schemas.microsoft.com/office/powerpoint/2010/main" val="37764391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3" name="Imagen 2"/>
          <p:cNvPicPr>
            <a:picLocks noChangeAspect="1"/>
          </p:cNvPicPr>
          <p:nvPr/>
        </p:nvPicPr>
        <p:blipFill>
          <a:blip r:embed="rId2"/>
          <a:stretch>
            <a:fillRect/>
          </a:stretch>
        </p:blipFill>
        <p:spPr>
          <a:xfrm>
            <a:off x="755576" y="1268760"/>
            <a:ext cx="7328580" cy="5359778"/>
          </a:xfrm>
          <a:prstGeom prst="rect">
            <a:avLst/>
          </a:prstGeom>
        </p:spPr>
      </p:pic>
    </p:spTree>
    <p:extLst>
      <p:ext uri="{BB962C8B-B14F-4D97-AF65-F5344CB8AC3E}">
        <p14:creationId xmlns:p14="http://schemas.microsoft.com/office/powerpoint/2010/main" val="30101025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15616" y="6198031"/>
            <a:ext cx="5976664" cy="646331"/>
          </a:xfrm>
          <a:prstGeom prst="rect">
            <a:avLst/>
          </a:prstGeom>
        </p:spPr>
        <p:txBody>
          <a:bodyPr wrap="square">
            <a:spAutoFit/>
          </a:bodyPr>
          <a:lstStyle/>
          <a:p>
            <a:r>
              <a:rPr lang="en-US" dirty="0"/>
              <a:t>https://</a:t>
            </a:r>
            <a:r>
              <a:rPr lang="en-US" dirty="0" smtClean="0"/>
              <a:t>www2.cs.duke.edu/courses/fall14/compsci260/resources/python.tutorial.1.2014.pdf</a:t>
            </a:r>
            <a:endParaRPr lang="en-US" dirty="0"/>
          </a:p>
        </p:txBody>
      </p:sp>
      <p:pic>
        <p:nvPicPr>
          <p:cNvPr id="5" name="Imagen 4"/>
          <p:cNvPicPr>
            <a:picLocks noChangeAspect="1"/>
          </p:cNvPicPr>
          <p:nvPr/>
        </p:nvPicPr>
        <p:blipFill>
          <a:blip r:embed="rId2"/>
          <a:stretch>
            <a:fillRect/>
          </a:stretch>
        </p:blipFill>
        <p:spPr>
          <a:xfrm>
            <a:off x="323528" y="404664"/>
            <a:ext cx="8314195" cy="5571441"/>
          </a:xfrm>
          <a:prstGeom prst="rect">
            <a:avLst/>
          </a:prstGeom>
        </p:spPr>
      </p:pic>
    </p:spTree>
    <p:extLst>
      <p:ext uri="{BB962C8B-B14F-4D97-AF65-F5344CB8AC3E}">
        <p14:creationId xmlns:p14="http://schemas.microsoft.com/office/powerpoint/2010/main" val="272019577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3" name="Imagen 2"/>
          <p:cNvPicPr>
            <a:picLocks noChangeAspect="1"/>
          </p:cNvPicPr>
          <p:nvPr/>
        </p:nvPicPr>
        <p:blipFill>
          <a:blip r:embed="rId2"/>
          <a:stretch>
            <a:fillRect/>
          </a:stretch>
        </p:blipFill>
        <p:spPr>
          <a:xfrm>
            <a:off x="611560" y="1484784"/>
            <a:ext cx="7668146" cy="4895071"/>
          </a:xfrm>
          <a:prstGeom prst="rect">
            <a:avLst/>
          </a:prstGeom>
        </p:spPr>
      </p:pic>
    </p:spTree>
    <p:extLst>
      <p:ext uri="{BB962C8B-B14F-4D97-AF65-F5344CB8AC3E}">
        <p14:creationId xmlns:p14="http://schemas.microsoft.com/office/powerpoint/2010/main" val="32963616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pic>
        <p:nvPicPr>
          <p:cNvPr id="3" name="Imagen 2"/>
          <p:cNvPicPr>
            <a:picLocks noChangeAspect="1"/>
          </p:cNvPicPr>
          <p:nvPr/>
        </p:nvPicPr>
        <p:blipFill>
          <a:blip r:embed="rId2"/>
          <a:stretch>
            <a:fillRect/>
          </a:stretch>
        </p:blipFill>
        <p:spPr>
          <a:xfrm>
            <a:off x="611560" y="1124744"/>
            <a:ext cx="8268089" cy="5048156"/>
          </a:xfrm>
          <a:prstGeom prst="rect">
            <a:avLst/>
          </a:prstGeom>
        </p:spPr>
      </p:pic>
    </p:spTree>
    <p:extLst>
      <p:ext uri="{BB962C8B-B14F-4D97-AF65-F5344CB8AC3E}">
        <p14:creationId xmlns:p14="http://schemas.microsoft.com/office/powerpoint/2010/main" val="365689220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a:t>Python Introduction: Python for ecologists</a:t>
            </a:r>
            <a:endParaRPr lang="en-US" sz="2700" dirty="0"/>
          </a:p>
        </p:txBody>
      </p:sp>
      <p:sp>
        <p:nvSpPr>
          <p:cNvPr id="3" name="Rectángulo 2"/>
          <p:cNvSpPr/>
          <p:nvPr/>
        </p:nvSpPr>
        <p:spPr>
          <a:xfrm>
            <a:off x="539552" y="980728"/>
            <a:ext cx="8280920" cy="369332"/>
          </a:xfrm>
          <a:prstGeom prst="rect">
            <a:avLst/>
          </a:prstGeom>
        </p:spPr>
        <p:txBody>
          <a:bodyPr wrap="square">
            <a:spAutoFit/>
          </a:bodyPr>
          <a:lstStyle/>
          <a:p>
            <a:r>
              <a:rPr lang="en-US" dirty="0"/>
              <a:t>http://www.datacarpentry.org/python-ecology-lesson/00-short-introduction-to-Python/</a:t>
            </a:r>
          </a:p>
        </p:txBody>
      </p:sp>
      <p:sp>
        <p:nvSpPr>
          <p:cNvPr id="4" name="Rectángulo 3"/>
          <p:cNvSpPr/>
          <p:nvPr/>
        </p:nvSpPr>
        <p:spPr>
          <a:xfrm>
            <a:off x="539552" y="1412776"/>
            <a:ext cx="7560840" cy="923330"/>
          </a:xfrm>
          <a:prstGeom prst="rect">
            <a:avLst/>
          </a:prstGeom>
        </p:spPr>
        <p:txBody>
          <a:bodyPr wrap="square">
            <a:spAutoFit/>
          </a:bodyPr>
          <a:lstStyle/>
          <a:p>
            <a:r>
              <a:rPr lang="en-US" b="1" dirty="0" smtClean="0">
                <a:solidFill>
                  <a:srgbClr val="00B050"/>
                </a:solidFill>
              </a:rPr>
              <a:t>DATASETS</a:t>
            </a:r>
            <a:r>
              <a:rPr lang="en-US" dirty="0" smtClean="0"/>
              <a:t>:</a:t>
            </a:r>
          </a:p>
          <a:p>
            <a:endParaRPr lang="en-US" dirty="0"/>
          </a:p>
          <a:p>
            <a:r>
              <a:rPr lang="en-US" dirty="0" smtClean="0"/>
              <a:t>https</a:t>
            </a:r>
            <a:r>
              <a:rPr lang="en-US" dirty="0"/>
              <a:t>://figshare.com/articles/Portal_Project_Teaching_Database/1314459</a:t>
            </a:r>
          </a:p>
        </p:txBody>
      </p:sp>
      <p:sp>
        <p:nvSpPr>
          <p:cNvPr id="5" name="Rectángulo 4"/>
          <p:cNvSpPr/>
          <p:nvPr/>
        </p:nvSpPr>
        <p:spPr>
          <a:xfrm>
            <a:off x="971600" y="2492896"/>
            <a:ext cx="6768752" cy="3416320"/>
          </a:xfrm>
          <a:prstGeom prst="rect">
            <a:avLst/>
          </a:prstGeom>
        </p:spPr>
        <p:txBody>
          <a:bodyPr wrap="square">
            <a:spAutoFit/>
          </a:bodyPr>
          <a:lstStyle/>
          <a:p>
            <a:pPr marL="285750" indent="-285750">
              <a:buFont typeface="Arial" panose="020B0604020202020204" pitchFamily="34" charset="0"/>
              <a:buChar char="•"/>
            </a:pPr>
            <a:r>
              <a:rPr lang="en-US" dirty="0"/>
              <a:t>For this lesson, we will be using the Portal Teaching data, a subset of the data from </a:t>
            </a:r>
            <a:r>
              <a:rPr lang="en-US" b="1" dirty="0">
                <a:solidFill>
                  <a:srgbClr val="0070C0"/>
                </a:solidFill>
              </a:rPr>
              <a:t>Ernst et al Long-term monitoring and experimental manipulation of a </a:t>
            </a:r>
            <a:r>
              <a:rPr lang="en-US" b="1" dirty="0" err="1">
                <a:solidFill>
                  <a:srgbClr val="0070C0"/>
                </a:solidFill>
              </a:rPr>
              <a:t>Chihuahuan</a:t>
            </a:r>
            <a:r>
              <a:rPr lang="en-US" b="1" dirty="0">
                <a:solidFill>
                  <a:srgbClr val="0070C0"/>
                </a:solidFill>
              </a:rPr>
              <a:t> Desert ecosystem near Portal, Arizona, USA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will be using files from the Portal Project Teaching Database. This section will use the </a:t>
            </a:r>
            <a:r>
              <a:rPr lang="en-US" sz="2000" b="1" dirty="0"/>
              <a:t>surveys.csv</a:t>
            </a:r>
            <a:r>
              <a:rPr lang="en-US" dirty="0"/>
              <a:t> file that can be downloaded here: </a:t>
            </a:r>
            <a:r>
              <a:rPr lang="en-US" dirty="0">
                <a:hlinkClick r:id="rId2"/>
              </a:rPr>
              <a:t>https://</a:t>
            </a:r>
            <a:r>
              <a:rPr lang="en-US" dirty="0" smtClean="0">
                <a:hlinkClick r:id="rId2"/>
              </a:rPr>
              <a:t>ndownloader.figshare.com/files/2292172</a:t>
            </a:r>
            <a:r>
              <a:rPr lang="en-US" dirty="0" smtClean="0"/>
              <a:t>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are studying the species and weight of animals caught in plots in our study area. The dataset is stored as a .csv file: each row holds information for a single animal, and the columns represent:</a:t>
            </a:r>
          </a:p>
        </p:txBody>
      </p:sp>
    </p:spTree>
    <p:extLst>
      <p:ext uri="{BB962C8B-B14F-4D97-AF65-F5344CB8AC3E}">
        <p14:creationId xmlns:p14="http://schemas.microsoft.com/office/powerpoint/2010/main" val="28614939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a:t>Python Introduction: Python for ecologists</a:t>
            </a:r>
            <a:endParaRPr lang="en-US" sz="2700" dirty="0"/>
          </a:p>
        </p:txBody>
      </p:sp>
      <p:sp>
        <p:nvSpPr>
          <p:cNvPr id="4" name="Rectángulo 3"/>
          <p:cNvSpPr/>
          <p:nvPr/>
        </p:nvSpPr>
        <p:spPr>
          <a:xfrm>
            <a:off x="467544" y="980728"/>
            <a:ext cx="7560840" cy="369332"/>
          </a:xfrm>
          <a:prstGeom prst="rect">
            <a:avLst/>
          </a:prstGeom>
        </p:spPr>
        <p:txBody>
          <a:bodyPr wrap="square">
            <a:spAutoFit/>
          </a:bodyPr>
          <a:lstStyle/>
          <a:p>
            <a:r>
              <a:rPr lang="en-US" b="1" dirty="0" smtClean="0">
                <a:solidFill>
                  <a:srgbClr val="00B050"/>
                </a:solidFill>
              </a:rPr>
              <a:t>DATASETS</a:t>
            </a:r>
            <a:r>
              <a:rPr lang="en-US" dirty="0" smtClean="0"/>
              <a:t>: </a:t>
            </a:r>
            <a:r>
              <a:rPr lang="en-US" b="1" dirty="0"/>
              <a:t>surveys.csv</a:t>
            </a:r>
            <a:endParaRPr lang="en-US" dirty="0" smtClean="0"/>
          </a:p>
        </p:txBody>
      </p:sp>
      <p:sp>
        <p:nvSpPr>
          <p:cNvPr id="5" name="Rectángulo 4"/>
          <p:cNvSpPr/>
          <p:nvPr/>
        </p:nvSpPr>
        <p:spPr>
          <a:xfrm>
            <a:off x="755576" y="1412776"/>
            <a:ext cx="6768752" cy="1477328"/>
          </a:xfrm>
          <a:prstGeom prst="rect">
            <a:avLst/>
          </a:prstGeom>
        </p:spPr>
        <p:txBody>
          <a:bodyPr wrap="square">
            <a:spAutoFit/>
          </a:bodyPr>
          <a:lstStyle/>
          <a:p>
            <a:pPr marL="285750" indent="-285750">
              <a:buFont typeface="Arial" panose="020B0604020202020204" pitchFamily="34" charset="0"/>
              <a:buChar char="•"/>
            </a:pPr>
            <a:r>
              <a:rPr lang="en-US" dirty="0" smtClean="0"/>
              <a:t>We </a:t>
            </a:r>
            <a:r>
              <a:rPr lang="en-US" dirty="0"/>
              <a:t>are studying the species and weight of animals caught in plots in our study area.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 </a:t>
            </a:r>
            <a:r>
              <a:rPr lang="en-US" dirty="0"/>
              <a:t>dataset is stored as a .csv file: each row holds information for a single animal, and the columns represent:</a:t>
            </a:r>
          </a:p>
        </p:txBody>
      </p:sp>
      <p:pic>
        <p:nvPicPr>
          <p:cNvPr id="6" name="Imagen 5"/>
          <p:cNvPicPr>
            <a:picLocks noChangeAspect="1"/>
          </p:cNvPicPr>
          <p:nvPr/>
        </p:nvPicPr>
        <p:blipFill>
          <a:blip r:embed="rId2"/>
          <a:stretch>
            <a:fillRect/>
          </a:stretch>
        </p:blipFill>
        <p:spPr>
          <a:xfrm>
            <a:off x="2555776" y="3119763"/>
            <a:ext cx="3528392" cy="3715131"/>
          </a:xfrm>
          <a:prstGeom prst="rect">
            <a:avLst/>
          </a:prstGeom>
        </p:spPr>
      </p:pic>
    </p:spTree>
    <p:extLst>
      <p:ext uri="{BB962C8B-B14F-4D97-AF65-F5344CB8AC3E}">
        <p14:creationId xmlns:p14="http://schemas.microsoft.com/office/powerpoint/2010/main" val="427388050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 </a:t>
            </a:r>
            <a:r>
              <a:rPr lang="en-US" sz="2400" b="1" dirty="0"/>
              <a:t>Combining </a:t>
            </a:r>
            <a:r>
              <a:rPr lang="en-US" sz="2400" b="1" dirty="0" err="1"/>
              <a:t>DataFrames</a:t>
            </a:r>
            <a:r>
              <a:rPr lang="en-US" sz="2400" b="1" dirty="0"/>
              <a:t> with </a:t>
            </a:r>
            <a:r>
              <a:rPr lang="en-US" sz="2400" b="1" dirty="0" smtClean="0"/>
              <a:t>pandas</a:t>
            </a:r>
            <a:endParaRPr lang="en-US" sz="2700" dirty="0"/>
          </a:p>
        </p:txBody>
      </p:sp>
      <p:sp>
        <p:nvSpPr>
          <p:cNvPr id="3" name="Rectángulo 2"/>
          <p:cNvSpPr/>
          <p:nvPr/>
        </p:nvSpPr>
        <p:spPr>
          <a:xfrm>
            <a:off x="539552" y="1196752"/>
            <a:ext cx="7560840" cy="4524315"/>
          </a:xfrm>
          <a:prstGeom prst="rect">
            <a:avLst/>
          </a:prstGeom>
        </p:spPr>
        <p:txBody>
          <a:bodyPr wrap="square">
            <a:spAutoFit/>
          </a:bodyPr>
          <a:lstStyle/>
          <a:p>
            <a:r>
              <a:rPr lang="en-US" sz="2800" b="1" dirty="0" smtClean="0"/>
              <a:t>Data aggregation</a:t>
            </a:r>
          </a:p>
          <a:p>
            <a:endParaRPr lang="es-ES" dirty="0"/>
          </a:p>
          <a:p>
            <a:endParaRPr lang="en-US" dirty="0" smtClean="0"/>
          </a:p>
          <a:p>
            <a:pPr marL="285750" indent="-285750">
              <a:buFont typeface="Arial" panose="020B0604020202020204" pitchFamily="34" charset="0"/>
              <a:buChar char="•"/>
            </a:pPr>
            <a:r>
              <a:rPr lang="en-US" sz="2000" dirty="0" smtClean="0"/>
              <a:t>In </a:t>
            </a:r>
            <a:r>
              <a:rPr lang="en-US" sz="2000" dirty="0"/>
              <a:t>many “real world” situations, the data that we want to use come in multiple files. </a:t>
            </a:r>
            <a:endParaRPr lang="en-US" sz="2000" dirty="0" smtClean="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We </a:t>
            </a:r>
            <a:r>
              <a:rPr lang="en-US" sz="2000" dirty="0"/>
              <a:t>often need to combine these files into a single </a:t>
            </a:r>
            <a:r>
              <a:rPr lang="en-US" sz="2000" dirty="0" err="1"/>
              <a:t>DataFrame</a:t>
            </a:r>
            <a:r>
              <a:rPr lang="en-US" sz="2000" dirty="0"/>
              <a:t> to analyze the data. The pandas package provides various methods for combining </a:t>
            </a:r>
            <a:r>
              <a:rPr lang="en-US" sz="2000" dirty="0" err="1"/>
              <a:t>DataFrames</a:t>
            </a:r>
            <a:r>
              <a:rPr lang="en-US" sz="2000" dirty="0"/>
              <a:t> including merge and </a:t>
            </a:r>
            <a:r>
              <a:rPr lang="en-US" sz="2000" dirty="0" err="1"/>
              <a:t>concat</a:t>
            </a:r>
            <a:r>
              <a:rPr lang="en-US" sz="2000" dirty="0"/>
              <a: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To work through the examples below, we first need to load the </a:t>
            </a:r>
            <a:r>
              <a:rPr lang="en-US" sz="2000" b="1" dirty="0">
                <a:solidFill>
                  <a:srgbClr val="0070C0"/>
                </a:solidFill>
              </a:rPr>
              <a:t>species</a:t>
            </a:r>
            <a:r>
              <a:rPr lang="en-US" sz="2000" dirty="0"/>
              <a:t> and </a:t>
            </a:r>
            <a:r>
              <a:rPr lang="en-US" sz="2000" b="1" dirty="0">
                <a:solidFill>
                  <a:srgbClr val="0070C0"/>
                </a:solidFill>
              </a:rPr>
              <a:t>surveys</a:t>
            </a:r>
            <a:r>
              <a:rPr lang="en-US" sz="2000" dirty="0"/>
              <a:t> files into pandas </a:t>
            </a:r>
            <a:r>
              <a:rPr lang="en-US" sz="2000" dirty="0" err="1"/>
              <a:t>DataFrames</a:t>
            </a:r>
            <a:r>
              <a:rPr lang="en-US" sz="2000" dirty="0" smtClean="0"/>
              <a:t>.</a:t>
            </a:r>
          </a:p>
          <a:p>
            <a:pPr marL="285750" indent="-285750">
              <a:buFont typeface="Arial" panose="020B0604020202020204" pitchFamily="34" charset="0"/>
              <a:buChar char="•"/>
            </a:pPr>
            <a:endParaRPr lang="es-ES" sz="2000" dirty="0"/>
          </a:p>
          <a:p>
            <a:r>
              <a:rPr lang="es-ES" sz="2400" b="1" dirty="0">
                <a:solidFill>
                  <a:srgbClr val="7030A0"/>
                </a:solidFill>
              </a:rPr>
              <a:t>t</a:t>
            </a:r>
            <a:r>
              <a:rPr lang="es-ES" sz="2400" b="1" dirty="0" smtClean="0">
                <a:solidFill>
                  <a:srgbClr val="7030A0"/>
                </a:solidFill>
              </a:rPr>
              <a:t>est_aggregation.py</a:t>
            </a:r>
            <a:endParaRPr lang="en-US" sz="2400" b="1" dirty="0">
              <a:solidFill>
                <a:srgbClr val="7030A0"/>
              </a:solidFill>
            </a:endParaRPr>
          </a:p>
        </p:txBody>
      </p:sp>
    </p:spTree>
    <p:extLst>
      <p:ext uri="{BB962C8B-B14F-4D97-AF65-F5344CB8AC3E}">
        <p14:creationId xmlns:p14="http://schemas.microsoft.com/office/powerpoint/2010/main" val="25082171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sp>
        <p:nvSpPr>
          <p:cNvPr id="3" name="Rectángulo 2"/>
          <p:cNvSpPr/>
          <p:nvPr/>
        </p:nvSpPr>
        <p:spPr>
          <a:xfrm>
            <a:off x="179512" y="980728"/>
            <a:ext cx="3327706" cy="584775"/>
          </a:xfrm>
          <a:prstGeom prst="rect">
            <a:avLst/>
          </a:prstGeom>
        </p:spPr>
        <p:txBody>
          <a:bodyPr wrap="none">
            <a:spAutoFit/>
          </a:bodyPr>
          <a:lstStyle/>
          <a:p>
            <a:r>
              <a:rPr lang="en-US" sz="3200" b="1" dirty="0"/>
              <a:t>Joining </a:t>
            </a:r>
            <a:r>
              <a:rPr lang="en-US" sz="3200" b="1" dirty="0" err="1"/>
              <a:t>DataFrames</a:t>
            </a:r>
            <a:endParaRPr lang="en-US" sz="3200" b="1" dirty="0"/>
          </a:p>
        </p:txBody>
      </p:sp>
      <p:sp>
        <p:nvSpPr>
          <p:cNvPr id="4" name="Rectángulo 3"/>
          <p:cNvSpPr/>
          <p:nvPr/>
        </p:nvSpPr>
        <p:spPr>
          <a:xfrm>
            <a:off x="1187624" y="1844824"/>
            <a:ext cx="6768752" cy="1723549"/>
          </a:xfrm>
          <a:prstGeom prst="rect">
            <a:avLst/>
          </a:prstGeom>
        </p:spPr>
        <p:txBody>
          <a:bodyPr wrap="square">
            <a:spAutoFit/>
          </a:bodyPr>
          <a:lstStyle/>
          <a:p>
            <a:r>
              <a:rPr lang="en-US" sz="2000" dirty="0"/>
              <a:t>Another way to combine </a:t>
            </a:r>
            <a:r>
              <a:rPr lang="en-US" sz="2000" dirty="0" err="1"/>
              <a:t>DataFrames</a:t>
            </a:r>
            <a:r>
              <a:rPr lang="en-US" sz="2000" dirty="0"/>
              <a:t> is to use columns in each dataset that contain common values (a common unique id</a:t>
            </a:r>
            <a:r>
              <a:rPr lang="en-US" sz="2000" dirty="0" smtClean="0"/>
              <a:t>).</a:t>
            </a:r>
          </a:p>
          <a:p>
            <a:endParaRPr lang="en-US" dirty="0"/>
          </a:p>
          <a:p>
            <a:pPr algn="ctr"/>
            <a:r>
              <a:rPr lang="en-US" sz="2400" b="1" i="1" dirty="0" smtClean="0">
                <a:solidFill>
                  <a:srgbClr val="0070C0"/>
                </a:solidFill>
              </a:rPr>
              <a:t>Combining </a:t>
            </a:r>
            <a:r>
              <a:rPr lang="en-US" sz="2400" b="1" i="1" dirty="0" err="1">
                <a:solidFill>
                  <a:srgbClr val="0070C0"/>
                </a:solidFill>
              </a:rPr>
              <a:t>DataFrames</a:t>
            </a:r>
            <a:r>
              <a:rPr lang="en-US" sz="2400" b="1" i="1" dirty="0">
                <a:solidFill>
                  <a:srgbClr val="0070C0"/>
                </a:solidFill>
              </a:rPr>
              <a:t> using a common field is called “</a:t>
            </a:r>
            <a:r>
              <a:rPr lang="en-US" sz="2400" b="1" i="1" dirty="0" smtClean="0">
                <a:solidFill>
                  <a:srgbClr val="0070C0"/>
                </a:solidFill>
              </a:rPr>
              <a:t>joining</a:t>
            </a:r>
            <a:endParaRPr lang="en-US" sz="2400" b="1" i="1" dirty="0">
              <a:solidFill>
                <a:srgbClr val="0070C0"/>
              </a:solidFill>
            </a:endParaRPr>
          </a:p>
        </p:txBody>
      </p:sp>
      <p:sp>
        <p:nvSpPr>
          <p:cNvPr id="5" name="Rectángulo 4"/>
          <p:cNvSpPr/>
          <p:nvPr/>
        </p:nvSpPr>
        <p:spPr>
          <a:xfrm>
            <a:off x="323528" y="4437112"/>
            <a:ext cx="8136904" cy="646331"/>
          </a:xfrm>
          <a:prstGeom prst="rect">
            <a:avLst/>
          </a:prstGeom>
        </p:spPr>
        <p:txBody>
          <a:bodyPr wrap="square">
            <a:spAutoFit/>
          </a:bodyPr>
          <a:lstStyle/>
          <a:p>
            <a:r>
              <a:rPr lang="en-US" b="1" dirty="0"/>
              <a:t>NOTE</a:t>
            </a:r>
            <a:r>
              <a:rPr lang="en-US" dirty="0"/>
              <a:t>: This process of joining tables is similar to what we do with tables in an SQL database.</a:t>
            </a:r>
          </a:p>
        </p:txBody>
      </p:sp>
    </p:spTree>
    <p:extLst>
      <p:ext uri="{BB962C8B-B14F-4D97-AF65-F5344CB8AC3E}">
        <p14:creationId xmlns:p14="http://schemas.microsoft.com/office/powerpoint/2010/main" val="229125196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99392"/>
            <a:ext cx="9144000" cy="908720"/>
          </a:xfrm>
        </p:spPr>
        <p:txBody>
          <a:bodyPr>
            <a:normAutofit/>
          </a:bodyPr>
          <a:lstStyle/>
          <a:p>
            <a:r>
              <a:rPr lang="en-US" sz="3100" b="1" dirty="0" smtClean="0"/>
              <a:t>Python Introduction</a:t>
            </a:r>
            <a:endParaRPr lang="en-US" sz="2700" dirty="0"/>
          </a:p>
        </p:txBody>
      </p:sp>
      <p:sp>
        <p:nvSpPr>
          <p:cNvPr id="3" name="Rectángulo 2"/>
          <p:cNvSpPr/>
          <p:nvPr/>
        </p:nvSpPr>
        <p:spPr>
          <a:xfrm>
            <a:off x="323528" y="908720"/>
            <a:ext cx="8064896" cy="5724644"/>
          </a:xfrm>
          <a:prstGeom prst="rect">
            <a:avLst/>
          </a:prstGeom>
        </p:spPr>
        <p:txBody>
          <a:bodyPr wrap="square">
            <a:spAutoFit/>
          </a:bodyPr>
          <a:lstStyle/>
          <a:p>
            <a:r>
              <a:rPr lang="en-US" sz="2400" b="1" dirty="0" smtClean="0">
                <a:solidFill>
                  <a:srgbClr val="0070C0"/>
                </a:solidFill>
              </a:rPr>
              <a:t>species.csv</a:t>
            </a:r>
            <a:r>
              <a:rPr lang="en-US" dirty="0" smtClean="0"/>
              <a:t>  </a:t>
            </a:r>
            <a:r>
              <a:rPr lang="en-US" dirty="0"/>
              <a:t>contains </a:t>
            </a:r>
            <a:r>
              <a:rPr lang="en-US" dirty="0" smtClean="0"/>
              <a:t>the:</a:t>
            </a:r>
          </a:p>
          <a:p>
            <a:pPr marL="285750" indent="-285750">
              <a:buFont typeface="Arial" panose="020B0604020202020204" pitchFamily="34" charset="0"/>
              <a:buChar char="•"/>
            </a:pPr>
            <a:r>
              <a:rPr lang="en-US" dirty="0" smtClean="0"/>
              <a:t>genus</a:t>
            </a:r>
          </a:p>
          <a:p>
            <a:pPr marL="285750" indent="-285750">
              <a:buFont typeface="Arial" panose="020B0604020202020204" pitchFamily="34" charset="0"/>
              <a:buChar char="•"/>
            </a:pPr>
            <a:r>
              <a:rPr lang="en-US" b="1" dirty="0" smtClean="0">
                <a:solidFill>
                  <a:schemeClr val="accent6">
                    <a:lumMod val="50000"/>
                  </a:schemeClr>
                </a:solidFill>
              </a:rPr>
              <a:t>species</a:t>
            </a:r>
          </a:p>
          <a:p>
            <a:pPr marL="285750" indent="-285750">
              <a:buFont typeface="Arial" panose="020B0604020202020204" pitchFamily="34" charset="0"/>
              <a:buChar char="•"/>
            </a:pPr>
            <a:r>
              <a:rPr lang="en-US" dirty="0" smtClean="0"/>
              <a:t>taxa </a:t>
            </a:r>
            <a:r>
              <a:rPr lang="en-US" dirty="0"/>
              <a:t>code for 55 species. </a:t>
            </a:r>
            <a:endParaRPr lang="en-US" dirty="0" smtClean="0"/>
          </a:p>
          <a:p>
            <a:endParaRPr lang="en-US" dirty="0"/>
          </a:p>
          <a:p>
            <a:r>
              <a:rPr lang="en-US" dirty="0" smtClean="0"/>
              <a:t>The </a:t>
            </a:r>
            <a:r>
              <a:rPr lang="en-US" dirty="0"/>
              <a:t>species code is unique for each line. These species are identified in our survey data as well using the unique species code</a:t>
            </a:r>
            <a:r>
              <a:rPr lang="en-US" dirty="0" smtClean="0"/>
              <a:t>.</a:t>
            </a:r>
          </a:p>
          <a:p>
            <a:endParaRPr lang="en-US" dirty="0"/>
          </a:p>
          <a:p>
            <a:r>
              <a:rPr lang="en-US" dirty="0" smtClean="0"/>
              <a:t> </a:t>
            </a:r>
            <a:r>
              <a:rPr lang="en-US" dirty="0"/>
              <a:t>Rather than adding 3 more columns for the genus, species and taxa to each of the 35,549 line Survey data table, we can maintain the shorter table with the species information. When we want to access that information, we can create a query that joins the additional columns of information to the Survey data.</a:t>
            </a:r>
          </a:p>
          <a:p>
            <a:endParaRPr lang="en-US" dirty="0"/>
          </a:p>
          <a:p>
            <a:r>
              <a:rPr lang="en-US" dirty="0"/>
              <a:t>Storing data in this way has many benefits including:</a:t>
            </a:r>
          </a:p>
          <a:p>
            <a:endParaRPr lang="en-US" dirty="0"/>
          </a:p>
          <a:p>
            <a:pPr marL="285750" indent="-285750">
              <a:buFont typeface="Arial" panose="020B0604020202020204" pitchFamily="34" charset="0"/>
              <a:buChar char="•"/>
            </a:pPr>
            <a:r>
              <a:rPr lang="en-US" dirty="0"/>
              <a:t>    It ensures consistency in the spelling of species attributes (genus, species and taxa) given each species is only entered once</a:t>
            </a:r>
            <a:r>
              <a:rPr lang="en-US" dirty="0" smtClean="0"/>
              <a:t>.</a:t>
            </a:r>
            <a:endParaRPr lang="en-US" dirty="0"/>
          </a:p>
          <a:p>
            <a:pPr marL="285750" indent="-285750">
              <a:buFont typeface="Arial" panose="020B0604020202020204" pitchFamily="34" charset="0"/>
              <a:buChar char="•"/>
            </a:pPr>
            <a:r>
              <a:rPr lang="en-US" dirty="0"/>
              <a:t>    It also makes it easy for us to make changes to the species information once without having to find each instance of it in the larger survey data.</a:t>
            </a:r>
          </a:p>
          <a:p>
            <a:pPr marL="285750" indent="-285750">
              <a:buFont typeface="Arial" panose="020B0604020202020204" pitchFamily="34" charset="0"/>
              <a:buChar char="•"/>
            </a:pPr>
            <a:r>
              <a:rPr lang="en-US" dirty="0"/>
              <a:t>    It optimizes the size of our data.</a:t>
            </a:r>
          </a:p>
        </p:txBody>
      </p:sp>
    </p:spTree>
    <p:extLst>
      <p:ext uri="{BB962C8B-B14F-4D97-AF65-F5344CB8AC3E}">
        <p14:creationId xmlns:p14="http://schemas.microsoft.com/office/powerpoint/2010/main" val="89788323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3200" b="1" dirty="0" smtClean="0"/>
              <a:t>Test pandas</a:t>
            </a:r>
            <a:endParaRPr lang="en-US" sz="3200" b="1" dirty="0"/>
          </a:p>
        </p:txBody>
      </p:sp>
      <p:sp>
        <p:nvSpPr>
          <p:cNvPr id="3" name="Marcador de contenido 2"/>
          <p:cNvSpPr>
            <a:spLocks noGrp="1"/>
          </p:cNvSpPr>
          <p:nvPr>
            <p:ph idx="1"/>
          </p:nvPr>
        </p:nvSpPr>
        <p:spPr/>
        <p:txBody>
          <a:bodyPr>
            <a:normAutofit/>
          </a:bodyPr>
          <a:lstStyle/>
          <a:p>
            <a:pPr marL="0" indent="0" algn="ctr">
              <a:buNone/>
            </a:pPr>
            <a:r>
              <a:rPr lang="en-US" sz="7200" b="1" dirty="0" smtClean="0"/>
              <a:t>how </a:t>
            </a:r>
            <a:r>
              <a:rPr lang="en-US" sz="7200" b="1" dirty="0"/>
              <a:t>many males have IAH &gt; 30 values?</a:t>
            </a:r>
          </a:p>
        </p:txBody>
      </p:sp>
    </p:spTree>
    <p:extLst>
      <p:ext uri="{BB962C8B-B14F-4D97-AF65-F5344CB8AC3E}">
        <p14:creationId xmlns:p14="http://schemas.microsoft.com/office/powerpoint/2010/main" val="9831677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 type of joins</a:t>
            </a:r>
            <a:endParaRPr lang="en-US" sz="2700"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752" y="1556792"/>
            <a:ext cx="4781550" cy="3133725"/>
          </a:xfrm>
          <a:prstGeom prst="rect">
            <a:avLst/>
          </a:prstGeom>
        </p:spPr>
      </p:pic>
      <p:sp>
        <p:nvSpPr>
          <p:cNvPr id="4" name="Rectángulo 3"/>
          <p:cNvSpPr/>
          <p:nvPr/>
        </p:nvSpPr>
        <p:spPr>
          <a:xfrm>
            <a:off x="251520" y="1124744"/>
            <a:ext cx="3150221" cy="646331"/>
          </a:xfrm>
          <a:prstGeom prst="rect">
            <a:avLst/>
          </a:prstGeom>
        </p:spPr>
        <p:txBody>
          <a:bodyPr wrap="none">
            <a:spAutoFit/>
          </a:bodyPr>
          <a:lstStyle/>
          <a:p>
            <a:r>
              <a:rPr lang="en-US" sz="3600" b="1" dirty="0"/>
              <a:t>Inner </a:t>
            </a:r>
            <a:r>
              <a:rPr lang="en-US" sz="3600" b="1" dirty="0" smtClean="0"/>
              <a:t>join : </a:t>
            </a:r>
            <a:r>
              <a:rPr lang="en-US" sz="2800" b="1" i="1" dirty="0" smtClean="0"/>
              <a:t>merge</a:t>
            </a:r>
            <a:endParaRPr lang="en-US" sz="2800" b="1" i="1" dirty="0"/>
          </a:p>
        </p:txBody>
      </p:sp>
      <p:sp>
        <p:nvSpPr>
          <p:cNvPr id="5" name="Rectángulo 4"/>
          <p:cNvSpPr/>
          <p:nvPr/>
        </p:nvSpPr>
        <p:spPr>
          <a:xfrm>
            <a:off x="755576" y="5085184"/>
            <a:ext cx="7200800" cy="707886"/>
          </a:xfrm>
          <a:prstGeom prst="rect">
            <a:avLst/>
          </a:prstGeom>
        </p:spPr>
        <p:txBody>
          <a:bodyPr wrap="square">
            <a:spAutoFit/>
          </a:bodyPr>
          <a:lstStyle/>
          <a:p>
            <a:r>
              <a:rPr lang="en-US" sz="2000" dirty="0"/>
              <a:t>returns a new </a:t>
            </a:r>
            <a:r>
              <a:rPr lang="en-US" sz="2000" dirty="0" err="1"/>
              <a:t>DataFrame</a:t>
            </a:r>
            <a:r>
              <a:rPr lang="en-US" sz="2000" dirty="0"/>
              <a:t> that contains </a:t>
            </a:r>
            <a:r>
              <a:rPr lang="en-US" sz="2000" b="1" dirty="0"/>
              <a:t>only</a:t>
            </a:r>
            <a:r>
              <a:rPr lang="en-US" sz="2000" dirty="0"/>
              <a:t> those rows that have matching values in </a:t>
            </a:r>
            <a:r>
              <a:rPr lang="en-US" sz="2000" i="1" dirty="0"/>
              <a:t>both</a:t>
            </a:r>
            <a:r>
              <a:rPr lang="en-US" sz="2000" dirty="0"/>
              <a:t> of the original </a:t>
            </a:r>
            <a:r>
              <a:rPr lang="en-US" sz="2000" dirty="0" err="1"/>
              <a:t>DataFrames</a:t>
            </a:r>
            <a:r>
              <a:rPr lang="en-US" dirty="0"/>
              <a:t>.</a:t>
            </a:r>
          </a:p>
        </p:txBody>
      </p:sp>
    </p:spTree>
    <p:extLst>
      <p:ext uri="{BB962C8B-B14F-4D97-AF65-F5344CB8AC3E}">
        <p14:creationId xmlns:p14="http://schemas.microsoft.com/office/powerpoint/2010/main" val="170346779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 type of joins</a:t>
            </a:r>
            <a:endParaRPr lang="en-US" sz="2700" dirty="0"/>
          </a:p>
        </p:txBody>
      </p:sp>
      <p:sp>
        <p:nvSpPr>
          <p:cNvPr id="6" name="Rectángulo 5"/>
          <p:cNvSpPr/>
          <p:nvPr/>
        </p:nvSpPr>
        <p:spPr>
          <a:xfrm>
            <a:off x="395536" y="1700808"/>
            <a:ext cx="8496944" cy="1323439"/>
          </a:xfrm>
          <a:prstGeom prst="rect">
            <a:avLst/>
          </a:prstGeom>
        </p:spPr>
        <p:txBody>
          <a:bodyPr wrap="square">
            <a:spAutoFit/>
          </a:bodyPr>
          <a:lstStyle/>
          <a:p>
            <a:r>
              <a:rPr lang="en-US" sz="4000" b="1" dirty="0" err="1" smtClean="0"/>
              <a:t>Merge_df</a:t>
            </a:r>
            <a:r>
              <a:rPr lang="en-US" sz="4000" b="1" dirty="0" smtClean="0"/>
              <a:t> </a:t>
            </a:r>
            <a:r>
              <a:rPr lang="en-US" sz="4000" b="1" dirty="0"/>
              <a:t>= </a:t>
            </a:r>
            <a:r>
              <a:rPr lang="en-US" sz="4000" b="1" dirty="0" err="1" smtClean="0"/>
              <a:t>pd.merge</a:t>
            </a:r>
            <a:r>
              <a:rPr lang="en-US" sz="4000" b="1" dirty="0" smtClean="0"/>
              <a:t>(</a:t>
            </a:r>
            <a:r>
              <a:rPr lang="en-US" sz="4000" b="1" dirty="0" err="1" smtClean="0"/>
              <a:t>left_df</a:t>
            </a:r>
            <a:r>
              <a:rPr lang="en-US" sz="4000" b="1" dirty="0"/>
              <a:t>, </a:t>
            </a:r>
            <a:r>
              <a:rPr lang="en-US" sz="4000" b="1" dirty="0" err="1" smtClean="0"/>
              <a:t>right_df</a:t>
            </a:r>
            <a:r>
              <a:rPr lang="en-US" sz="4000" b="1" dirty="0"/>
              <a:t>, on</a:t>
            </a:r>
            <a:r>
              <a:rPr lang="en-US" sz="4000" b="1" dirty="0" smtClean="0"/>
              <a:t>=‘column', </a:t>
            </a:r>
            <a:r>
              <a:rPr lang="en-US" sz="4000" b="1" dirty="0"/>
              <a:t>how='inner')</a:t>
            </a:r>
          </a:p>
        </p:txBody>
      </p:sp>
      <p:sp>
        <p:nvSpPr>
          <p:cNvPr id="3" name="Rectángulo 2"/>
          <p:cNvSpPr/>
          <p:nvPr/>
        </p:nvSpPr>
        <p:spPr>
          <a:xfrm>
            <a:off x="1691680" y="3573016"/>
            <a:ext cx="3973973" cy="2585323"/>
          </a:xfrm>
          <a:prstGeom prst="rect">
            <a:avLst/>
          </a:prstGeom>
        </p:spPr>
        <p:txBody>
          <a:bodyPr wrap="none">
            <a:spAutoFit/>
          </a:bodyPr>
          <a:lstStyle/>
          <a:p>
            <a:r>
              <a:rPr lang="es-ES" sz="5400" dirty="0" err="1" smtClean="0">
                <a:solidFill>
                  <a:srgbClr val="FF0000"/>
                </a:solidFill>
              </a:rPr>
              <a:t>Create</a:t>
            </a:r>
            <a:r>
              <a:rPr lang="es-ES" sz="5400" dirty="0" smtClean="0">
                <a:solidFill>
                  <a:srgbClr val="FF0000"/>
                </a:solidFill>
              </a:rPr>
              <a:t> </a:t>
            </a:r>
            <a:r>
              <a:rPr lang="es-ES" sz="5400" dirty="0" err="1" smtClean="0">
                <a:solidFill>
                  <a:srgbClr val="FF0000"/>
                </a:solidFill>
              </a:rPr>
              <a:t>an</a:t>
            </a:r>
            <a:r>
              <a:rPr lang="es-ES" sz="5400" dirty="0" smtClean="0">
                <a:solidFill>
                  <a:srgbClr val="FF0000"/>
                </a:solidFill>
              </a:rPr>
              <a:t>:</a:t>
            </a:r>
          </a:p>
          <a:p>
            <a:endParaRPr lang="en-US" sz="5400" b="1" dirty="0" smtClean="0">
              <a:solidFill>
                <a:srgbClr val="FF0000"/>
              </a:solidFill>
            </a:endParaRPr>
          </a:p>
          <a:p>
            <a:r>
              <a:rPr lang="en-US" sz="5400" b="1" dirty="0" err="1" smtClean="0">
                <a:solidFill>
                  <a:srgbClr val="FF0000"/>
                </a:solidFill>
              </a:rPr>
              <a:t>OSA_inner_df</a:t>
            </a:r>
            <a:endParaRPr lang="en-US" sz="5400" dirty="0">
              <a:solidFill>
                <a:srgbClr val="FF0000"/>
              </a:solidFill>
            </a:endParaRPr>
          </a:p>
        </p:txBody>
      </p:sp>
    </p:spTree>
    <p:extLst>
      <p:ext uri="{BB962C8B-B14F-4D97-AF65-F5344CB8AC3E}">
        <p14:creationId xmlns:p14="http://schemas.microsoft.com/office/powerpoint/2010/main" val="13716554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15616" y="6198031"/>
            <a:ext cx="5976664" cy="646331"/>
          </a:xfrm>
          <a:prstGeom prst="rect">
            <a:avLst/>
          </a:prstGeom>
        </p:spPr>
        <p:txBody>
          <a:bodyPr wrap="square">
            <a:spAutoFit/>
          </a:bodyPr>
          <a:lstStyle/>
          <a:p>
            <a:r>
              <a:rPr lang="en-US" dirty="0"/>
              <a:t>https://</a:t>
            </a:r>
            <a:r>
              <a:rPr lang="en-US" dirty="0" smtClean="0"/>
              <a:t>www2.cs.duke.edu/courses/fall14/compsci260/resources/python.tutorial.1.2014.pdf</a:t>
            </a:r>
            <a:endParaRPr lang="en-US" dirty="0"/>
          </a:p>
        </p:txBody>
      </p:sp>
      <p:pic>
        <p:nvPicPr>
          <p:cNvPr id="2" name="Imagen 1"/>
          <p:cNvPicPr>
            <a:picLocks noChangeAspect="1"/>
          </p:cNvPicPr>
          <p:nvPr/>
        </p:nvPicPr>
        <p:blipFill>
          <a:blip r:embed="rId2"/>
          <a:stretch>
            <a:fillRect/>
          </a:stretch>
        </p:blipFill>
        <p:spPr>
          <a:xfrm>
            <a:off x="395536" y="260648"/>
            <a:ext cx="8495928" cy="5910511"/>
          </a:xfrm>
          <a:prstGeom prst="rect">
            <a:avLst/>
          </a:prstGeom>
        </p:spPr>
      </p:pic>
    </p:spTree>
    <p:extLst>
      <p:ext uri="{BB962C8B-B14F-4D97-AF65-F5344CB8AC3E}">
        <p14:creationId xmlns:p14="http://schemas.microsoft.com/office/powerpoint/2010/main" val="155912164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 type of joins</a:t>
            </a:r>
            <a:endParaRPr lang="en-US" sz="2700" dirty="0"/>
          </a:p>
        </p:txBody>
      </p:sp>
      <p:sp>
        <p:nvSpPr>
          <p:cNvPr id="6" name="Rectángulo 5"/>
          <p:cNvSpPr/>
          <p:nvPr/>
        </p:nvSpPr>
        <p:spPr>
          <a:xfrm>
            <a:off x="395536" y="1700808"/>
            <a:ext cx="8496944" cy="1323439"/>
          </a:xfrm>
          <a:prstGeom prst="rect">
            <a:avLst/>
          </a:prstGeom>
        </p:spPr>
        <p:txBody>
          <a:bodyPr wrap="square">
            <a:spAutoFit/>
          </a:bodyPr>
          <a:lstStyle/>
          <a:p>
            <a:r>
              <a:rPr lang="en-US" sz="4000" b="1" dirty="0" err="1" smtClean="0"/>
              <a:t>Merge_df</a:t>
            </a:r>
            <a:r>
              <a:rPr lang="en-US" sz="4000" b="1" dirty="0" smtClean="0"/>
              <a:t> </a:t>
            </a:r>
            <a:r>
              <a:rPr lang="en-US" sz="4000" b="1" dirty="0"/>
              <a:t>= </a:t>
            </a:r>
            <a:r>
              <a:rPr lang="en-US" sz="4000" b="1" dirty="0" err="1" smtClean="0"/>
              <a:t>pd.merge</a:t>
            </a:r>
            <a:r>
              <a:rPr lang="en-US" sz="4000" b="1" dirty="0" smtClean="0"/>
              <a:t>(</a:t>
            </a:r>
            <a:r>
              <a:rPr lang="en-US" sz="4000" b="1" dirty="0" err="1" smtClean="0"/>
              <a:t>left_df</a:t>
            </a:r>
            <a:r>
              <a:rPr lang="en-US" sz="4000" b="1" dirty="0"/>
              <a:t>, </a:t>
            </a:r>
            <a:r>
              <a:rPr lang="en-US" sz="4000" b="1" dirty="0" err="1" smtClean="0"/>
              <a:t>right_df</a:t>
            </a:r>
            <a:r>
              <a:rPr lang="en-US" sz="4000" b="1" dirty="0"/>
              <a:t>, on</a:t>
            </a:r>
            <a:r>
              <a:rPr lang="en-US" sz="4000" b="1" dirty="0" smtClean="0"/>
              <a:t>=‘column', </a:t>
            </a:r>
            <a:r>
              <a:rPr lang="en-US" sz="4000" b="1" dirty="0"/>
              <a:t>how='inner')</a:t>
            </a:r>
          </a:p>
        </p:txBody>
      </p:sp>
      <p:sp>
        <p:nvSpPr>
          <p:cNvPr id="3" name="Rectángulo 2"/>
          <p:cNvSpPr/>
          <p:nvPr/>
        </p:nvSpPr>
        <p:spPr>
          <a:xfrm>
            <a:off x="1691680" y="3573016"/>
            <a:ext cx="3973973" cy="2585323"/>
          </a:xfrm>
          <a:prstGeom prst="rect">
            <a:avLst/>
          </a:prstGeom>
        </p:spPr>
        <p:txBody>
          <a:bodyPr wrap="none">
            <a:spAutoFit/>
          </a:bodyPr>
          <a:lstStyle/>
          <a:p>
            <a:r>
              <a:rPr lang="es-ES" sz="5400" dirty="0" err="1" smtClean="0">
                <a:solidFill>
                  <a:srgbClr val="FF0000"/>
                </a:solidFill>
              </a:rPr>
              <a:t>Create</a:t>
            </a:r>
            <a:r>
              <a:rPr lang="es-ES" sz="5400" dirty="0" smtClean="0">
                <a:solidFill>
                  <a:srgbClr val="FF0000"/>
                </a:solidFill>
              </a:rPr>
              <a:t> </a:t>
            </a:r>
            <a:r>
              <a:rPr lang="es-ES" sz="5400" dirty="0" err="1" smtClean="0">
                <a:solidFill>
                  <a:srgbClr val="FF0000"/>
                </a:solidFill>
              </a:rPr>
              <a:t>an</a:t>
            </a:r>
            <a:r>
              <a:rPr lang="es-ES" sz="5400" dirty="0" smtClean="0">
                <a:solidFill>
                  <a:srgbClr val="FF0000"/>
                </a:solidFill>
              </a:rPr>
              <a:t>:</a:t>
            </a:r>
          </a:p>
          <a:p>
            <a:endParaRPr lang="en-US" sz="5400" b="1" dirty="0" smtClean="0">
              <a:solidFill>
                <a:srgbClr val="FF0000"/>
              </a:solidFill>
            </a:endParaRPr>
          </a:p>
          <a:p>
            <a:r>
              <a:rPr lang="en-US" sz="5400" b="1" dirty="0" err="1" smtClean="0">
                <a:solidFill>
                  <a:srgbClr val="FF0000"/>
                </a:solidFill>
              </a:rPr>
              <a:t>OSA_inner_df</a:t>
            </a:r>
            <a:endParaRPr lang="en-US" sz="5400" dirty="0">
              <a:solidFill>
                <a:srgbClr val="FF0000"/>
              </a:solidFill>
            </a:endParaRPr>
          </a:p>
        </p:txBody>
      </p:sp>
    </p:spTree>
    <p:extLst>
      <p:ext uri="{BB962C8B-B14F-4D97-AF65-F5344CB8AC3E}">
        <p14:creationId xmlns:p14="http://schemas.microsoft.com/office/powerpoint/2010/main" val="64348314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 type of joins</a:t>
            </a:r>
            <a:endParaRPr lang="en-US" sz="2700" dirty="0"/>
          </a:p>
        </p:txBody>
      </p:sp>
      <p:sp>
        <p:nvSpPr>
          <p:cNvPr id="6" name="Rectángulo 5"/>
          <p:cNvSpPr/>
          <p:nvPr/>
        </p:nvSpPr>
        <p:spPr>
          <a:xfrm>
            <a:off x="647056" y="1196752"/>
            <a:ext cx="8496944" cy="1938992"/>
          </a:xfrm>
          <a:prstGeom prst="rect">
            <a:avLst/>
          </a:prstGeom>
        </p:spPr>
        <p:txBody>
          <a:bodyPr wrap="square">
            <a:spAutoFit/>
          </a:bodyPr>
          <a:lstStyle/>
          <a:p>
            <a:r>
              <a:rPr lang="en-US" sz="4000" b="1" dirty="0" err="1"/>
              <a:t>OSA_inner_df</a:t>
            </a:r>
            <a:r>
              <a:rPr lang="en-US" sz="4000" b="1" dirty="0"/>
              <a:t> = </a:t>
            </a:r>
            <a:r>
              <a:rPr lang="en-US" sz="4000" b="1" dirty="0" err="1"/>
              <a:t>pd.merge</a:t>
            </a:r>
            <a:r>
              <a:rPr lang="en-US" sz="4000" b="1" dirty="0"/>
              <a:t>(</a:t>
            </a:r>
            <a:r>
              <a:rPr lang="en-US" sz="4000" b="1" dirty="0" err="1"/>
              <a:t>OSA_Clinical_df</a:t>
            </a:r>
            <a:r>
              <a:rPr lang="en-US" sz="4000" b="1" dirty="0"/>
              <a:t>, </a:t>
            </a:r>
            <a:r>
              <a:rPr lang="en-US" sz="4000" b="1" dirty="0" err="1"/>
              <a:t>OSA_Demo_df</a:t>
            </a:r>
            <a:r>
              <a:rPr lang="en-US" sz="4000" b="1" dirty="0"/>
              <a:t>, on='ID', how='inner')</a:t>
            </a:r>
          </a:p>
        </p:txBody>
      </p:sp>
      <p:sp>
        <p:nvSpPr>
          <p:cNvPr id="3" name="Rectángulo 2"/>
          <p:cNvSpPr/>
          <p:nvPr/>
        </p:nvSpPr>
        <p:spPr>
          <a:xfrm>
            <a:off x="467544" y="4365104"/>
            <a:ext cx="8234818" cy="707886"/>
          </a:xfrm>
          <a:prstGeom prst="rect">
            <a:avLst/>
          </a:prstGeom>
        </p:spPr>
        <p:txBody>
          <a:bodyPr wrap="none">
            <a:spAutoFit/>
          </a:bodyPr>
          <a:lstStyle/>
          <a:p>
            <a:r>
              <a:rPr lang="en-US" sz="4000" dirty="0">
                <a:solidFill>
                  <a:srgbClr val="FF0000"/>
                </a:solidFill>
              </a:rPr>
              <a:t>how many males have IAH &gt; 30 values?</a:t>
            </a:r>
          </a:p>
        </p:txBody>
      </p:sp>
    </p:spTree>
    <p:extLst>
      <p:ext uri="{BB962C8B-B14F-4D97-AF65-F5344CB8AC3E}">
        <p14:creationId xmlns:p14="http://schemas.microsoft.com/office/powerpoint/2010/main" val="65658382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 type of joins</a:t>
            </a:r>
            <a:endParaRPr lang="en-US" sz="2700" dirty="0"/>
          </a:p>
        </p:txBody>
      </p:sp>
      <p:sp>
        <p:nvSpPr>
          <p:cNvPr id="4" name="Rectángulo 3"/>
          <p:cNvSpPr/>
          <p:nvPr/>
        </p:nvSpPr>
        <p:spPr>
          <a:xfrm>
            <a:off x="179512" y="908720"/>
            <a:ext cx="4620367" cy="646331"/>
          </a:xfrm>
          <a:prstGeom prst="rect">
            <a:avLst/>
          </a:prstGeom>
        </p:spPr>
        <p:txBody>
          <a:bodyPr wrap="none">
            <a:spAutoFit/>
          </a:bodyPr>
          <a:lstStyle/>
          <a:p>
            <a:r>
              <a:rPr lang="en-US" sz="3600" b="1" dirty="0" smtClean="0"/>
              <a:t>Left join : </a:t>
            </a:r>
            <a:r>
              <a:rPr lang="en-US" sz="2800" b="1" i="1" dirty="0" smtClean="0"/>
              <a:t>merge + how=‘left’</a:t>
            </a:r>
            <a:endParaRPr lang="en-US" sz="2800" b="1" i="1"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1700808"/>
            <a:ext cx="4176464" cy="2737165"/>
          </a:xfrm>
          <a:prstGeom prst="rect">
            <a:avLst/>
          </a:prstGeom>
        </p:spPr>
      </p:pic>
      <p:sp>
        <p:nvSpPr>
          <p:cNvPr id="7" name="Rectángulo 6"/>
          <p:cNvSpPr/>
          <p:nvPr/>
        </p:nvSpPr>
        <p:spPr>
          <a:xfrm>
            <a:off x="323528" y="4437112"/>
            <a:ext cx="8640960" cy="2308324"/>
          </a:xfrm>
          <a:prstGeom prst="rect">
            <a:avLst/>
          </a:prstGeom>
        </p:spPr>
        <p:txBody>
          <a:bodyPr wrap="square">
            <a:spAutoFit/>
          </a:bodyPr>
          <a:lstStyle/>
          <a:p>
            <a:pPr marL="285750" indent="-285750">
              <a:buFont typeface="Arial" panose="020B0604020202020204" pitchFamily="34" charset="0"/>
              <a:buChar char="•"/>
            </a:pPr>
            <a:r>
              <a:rPr lang="en-US" dirty="0"/>
              <a:t>R</a:t>
            </a:r>
            <a:r>
              <a:rPr lang="en-US" dirty="0" smtClean="0"/>
              <a:t>eturn </a:t>
            </a:r>
            <a:r>
              <a:rPr lang="en-US" dirty="0"/>
              <a:t>all of the rows from the left </a:t>
            </a:r>
            <a:r>
              <a:rPr lang="en-US" dirty="0" err="1"/>
              <a:t>DataFrame</a:t>
            </a:r>
            <a:r>
              <a:rPr lang="en-US" dirty="0"/>
              <a:t>, even those rows whose join key(s) do not have values in the right </a:t>
            </a:r>
            <a:r>
              <a:rPr lang="en-US" dirty="0" err="1"/>
              <a:t>DataFrame</a:t>
            </a:r>
            <a:r>
              <a:rPr lang="en-US" dirty="0"/>
              <a:t>. </a:t>
            </a:r>
            <a:endParaRPr lang="en-US" dirty="0" smtClean="0"/>
          </a:p>
          <a:p>
            <a:endParaRPr lang="en-US" dirty="0"/>
          </a:p>
          <a:p>
            <a:pPr marL="285750" indent="-285750">
              <a:buFont typeface="Arial" panose="020B0604020202020204" pitchFamily="34" charset="0"/>
              <a:buChar char="•"/>
            </a:pPr>
            <a:r>
              <a:rPr lang="en-US" dirty="0" smtClean="0"/>
              <a:t>Rows </a:t>
            </a:r>
            <a:r>
              <a:rPr lang="en-US" dirty="0"/>
              <a:t>in the left </a:t>
            </a:r>
            <a:r>
              <a:rPr lang="en-US" dirty="0" err="1"/>
              <a:t>DataFrame</a:t>
            </a:r>
            <a:r>
              <a:rPr lang="en-US" dirty="0"/>
              <a:t> that are missing values for the join key(s) in the right </a:t>
            </a:r>
            <a:r>
              <a:rPr lang="en-US" dirty="0" err="1"/>
              <a:t>DataFrame</a:t>
            </a:r>
            <a:r>
              <a:rPr lang="en-US" dirty="0"/>
              <a:t> will simply have null (i.e., </a:t>
            </a:r>
            <a:r>
              <a:rPr lang="en-US" dirty="0" err="1"/>
              <a:t>NaN</a:t>
            </a:r>
            <a:r>
              <a:rPr lang="en-US" dirty="0"/>
              <a:t> or None) </a:t>
            </a:r>
          </a:p>
          <a:p>
            <a:endParaRPr lang="en-US" dirty="0"/>
          </a:p>
          <a:p>
            <a:r>
              <a:rPr lang="en-US" b="1" dirty="0"/>
              <a:t>Note</a:t>
            </a:r>
            <a:r>
              <a:rPr lang="en-US" dirty="0"/>
              <a:t>: a left join will still discard rows from the right </a:t>
            </a:r>
            <a:r>
              <a:rPr lang="en-US" dirty="0" err="1"/>
              <a:t>DataFrame</a:t>
            </a:r>
            <a:r>
              <a:rPr lang="en-US" dirty="0"/>
              <a:t> that do not have values for the join key(s) in the left </a:t>
            </a:r>
            <a:r>
              <a:rPr lang="en-US" dirty="0" err="1"/>
              <a:t>DataFrame</a:t>
            </a:r>
            <a:r>
              <a:rPr lang="en-US" dirty="0"/>
              <a:t>.</a:t>
            </a:r>
          </a:p>
        </p:txBody>
      </p:sp>
    </p:spTree>
    <p:extLst>
      <p:ext uri="{BB962C8B-B14F-4D97-AF65-F5344CB8AC3E}">
        <p14:creationId xmlns:p14="http://schemas.microsoft.com/office/powerpoint/2010/main" val="27085078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sp>
        <p:nvSpPr>
          <p:cNvPr id="3" name="Rectángulo 2"/>
          <p:cNvSpPr/>
          <p:nvPr/>
        </p:nvSpPr>
        <p:spPr>
          <a:xfrm>
            <a:off x="683568" y="1484784"/>
            <a:ext cx="7272808" cy="2739211"/>
          </a:xfrm>
          <a:prstGeom prst="rect">
            <a:avLst/>
          </a:prstGeom>
        </p:spPr>
        <p:txBody>
          <a:bodyPr wrap="square">
            <a:spAutoFit/>
          </a:bodyPr>
          <a:lstStyle/>
          <a:p>
            <a:r>
              <a:rPr lang="en-US" sz="2000" b="1" dirty="0"/>
              <a:t>Other join types</a:t>
            </a:r>
          </a:p>
          <a:p>
            <a:endParaRPr lang="en-US" dirty="0"/>
          </a:p>
          <a:p>
            <a:r>
              <a:rPr lang="en-US" dirty="0"/>
              <a:t>The pandas merge function supports </a:t>
            </a:r>
            <a:r>
              <a:rPr lang="en-US" dirty="0" smtClean="0"/>
              <a:t>other </a:t>
            </a:r>
            <a:r>
              <a:rPr lang="en-US" dirty="0"/>
              <a:t>join types:</a:t>
            </a:r>
          </a:p>
          <a:p>
            <a:endParaRPr lang="en-US" dirty="0"/>
          </a:p>
          <a:p>
            <a:pPr marL="285750" indent="-285750">
              <a:buFont typeface="Arial" panose="020B0604020202020204" pitchFamily="34" charset="0"/>
              <a:buChar char="•"/>
            </a:pPr>
            <a:r>
              <a:rPr lang="en-US" dirty="0"/>
              <a:t> </a:t>
            </a:r>
            <a:r>
              <a:rPr lang="en-US" sz="2000" b="1" dirty="0" smtClean="0"/>
              <a:t>Right </a:t>
            </a:r>
            <a:r>
              <a:rPr lang="en-US" sz="2000" b="1" dirty="0"/>
              <a:t>(outer) join</a:t>
            </a:r>
            <a:r>
              <a:rPr lang="en-US" sz="2000" dirty="0"/>
              <a:t>: Invoked by passing how='right' as an argument. Similar to a left join, except all rows from the right </a:t>
            </a:r>
            <a:r>
              <a:rPr lang="en-US" sz="2000" dirty="0" err="1"/>
              <a:t>DataFrame</a:t>
            </a:r>
            <a:r>
              <a:rPr lang="en-US" sz="2000" dirty="0"/>
              <a:t> are kept, while rows from the left </a:t>
            </a:r>
            <a:r>
              <a:rPr lang="en-US" sz="2000" dirty="0" err="1"/>
              <a:t>DataFrame</a:t>
            </a:r>
            <a:r>
              <a:rPr lang="en-US" sz="2000" dirty="0"/>
              <a:t> without matching join key(s) values are discarded</a:t>
            </a:r>
            <a:r>
              <a:rPr lang="en-US" sz="2000" dirty="0" smtClean="0"/>
              <a:t>.</a:t>
            </a:r>
          </a:p>
          <a:p>
            <a:r>
              <a:rPr lang="en-US" dirty="0" smtClean="0"/>
              <a:t>.</a:t>
            </a:r>
            <a:endParaRPr lang="en-US" dirty="0"/>
          </a:p>
        </p:txBody>
      </p:sp>
    </p:spTree>
    <p:extLst>
      <p:ext uri="{BB962C8B-B14F-4D97-AF65-F5344CB8AC3E}">
        <p14:creationId xmlns:p14="http://schemas.microsoft.com/office/powerpoint/2010/main" val="52616614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a:t>
            </a:r>
            <a:endParaRPr lang="en-US" sz="2700" dirty="0"/>
          </a:p>
        </p:txBody>
      </p:sp>
      <p:sp>
        <p:nvSpPr>
          <p:cNvPr id="3" name="Rectángulo 2"/>
          <p:cNvSpPr/>
          <p:nvPr/>
        </p:nvSpPr>
        <p:spPr>
          <a:xfrm>
            <a:off x="755576" y="1196752"/>
            <a:ext cx="7272808" cy="1323439"/>
          </a:xfrm>
          <a:prstGeom prst="rect">
            <a:avLst/>
          </a:prstGeom>
        </p:spPr>
        <p:txBody>
          <a:bodyPr wrap="square">
            <a:spAutoFit/>
          </a:bodyPr>
          <a:lstStyle/>
          <a:p>
            <a:pPr marL="285750" indent="-285750">
              <a:buFont typeface="Arial" panose="020B0604020202020204" pitchFamily="34" charset="0"/>
              <a:buChar char="•"/>
            </a:pPr>
            <a:r>
              <a:rPr lang="en-US" sz="2000" b="1" dirty="0" smtClean="0"/>
              <a:t>Full </a:t>
            </a:r>
            <a:r>
              <a:rPr lang="en-US" sz="2000" b="1" dirty="0"/>
              <a:t>(outer) join</a:t>
            </a:r>
            <a:r>
              <a:rPr lang="en-US" sz="2000" dirty="0"/>
              <a:t>: Invoked by passing how='outer' as an argument. This join type returns the all pairwise combinations of rows from both </a:t>
            </a:r>
            <a:r>
              <a:rPr lang="en-US" sz="2000" dirty="0" err="1"/>
              <a:t>DataFrames</a:t>
            </a:r>
            <a:r>
              <a:rPr lang="en-US" sz="2000" dirty="0"/>
              <a:t>; i.e., the result </a:t>
            </a:r>
            <a:r>
              <a:rPr lang="en-US" sz="2000" dirty="0" err="1"/>
              <a:t>DataFrame</a:t>
            </a:r>
            <a:r>
              <a:rPr lang="en-US" sz="2000" dirty="0"/>
              <a:t> will </a:t>
            </a:r>
            <a:r>
              <a:rPr lang="en-US" sz="2000" dirty="0" err="1"/>
              <a:t>NaN</a:t>
            </a:r>
            <a:r>
              <a:rPr lang="en-US" sz="2000" dirty="0"/>
              <a:t> where data is missing in one of the </a:t>
            </a:r>
            <a:r>
              <a:rPr lang="en-US" sz="2000" dirty="0" err="1"/>
              <a:t>dataframes</a:t>
            </a:r>
            <a:r>
              <a:rPr lang="en-US" sz="2000" dirty="0"/>
              <a:t>. This join </a:t>
            </a:r>
            <a:r>
              <a:rPr lang="en-US" dirty="0"/>
              <a:t>type is very rarely used.</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2924944"/>
            <a:ext cx="4781550" cy="3133725"/>
          </a:xfrm>
          <a:prstGeom prst="rect">
            <a:avLst/>
          </a:prstGeom>
        </p:spPr>
      </p:pic>
    </p:spTree>
    <p:extLst>
      <p:ext uri="{BB962C8B-B14F-4D97-AF65-F5344CB8AC3E}">
        <p14:creationId xmlns:p14="http://schemas.microsoft.com/office/powerpoint/2010/main" val="286237827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 for loops</a:t>
            </a:r>
            <a:endParaRPr lang="en-US" sz="2700" dirty="0"/>
          </a:p>
        </p:txBody>
      </p:sp>
      <p:sp>
        <p:nvSpPr>
          <p:cNvPr id="3" name="Rectángulo 2"/>
          <p:cNvSpPr/>
          <p:nvPr/>
        </p:nvSpPr>
        <p:spPr>
          <a:xfrm>
            <a:off x="1043608" y="2060848"/>
            <a:ext cx="5673156" cy="830997"/>
          </a:xfrm>
          <a:prstGeom prst="rect">
            <a:avLst/>
          </a:prstGeom>
        </p:spPr>
        <p:txBody>
          <a:bodyPr wrap="none">
            <a:spAutoFit/>
          </a:bodyPr>
          <a:lstStyle/>
          <a:p>
            <a:r>
              <a:rPr lang="en-US" sz="2400" b="1" dirty="0"/>
              <a:t>S</a:t>
            </a:r>
            <a:r>
              <a:rPr lang="en-US" sz="2400" b="1" dirty="0" smtClean="0"/>
              <a:t>ee </a:t>
            </a:r>
            <a:r>
              <a:rPr lang="en-US" sz="2400" b="1" dirty="0"/>
              <a:t>examples in </a:t>
            </a:r>
            <a:r>
              <a:rPr lang="en-US" sz="2400" b="1" dirty="0" smtClean="0"/>
              <a:t>web, an in particular look for</a:t>
            </a:r>
          </a:p>
          <a:p>
            <a:r>
              <a:rPr lang="en-US" sz="2400" b="1" dirty="0" smtClean="0"/>
              <a:t> “processing directories…” </a:t>
            </a:r>
            <a:endParaRPr lang="en-US" sz="2400" b="1" dirty="0"/>
          </a:p>
        </p:txBody>
      </p:sp>
    </p:spTree>
    <p:extLst>
      <p:ext uri="{BB962C8B-B14F-4D97-AF65-F5344CB8AC3E}">
        <p14:creationId xmlns:p14="http://schemas.microsoft.com/office/powerpoint/2010/main" val="333913161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Python Introduction: </a:t>
            </a:r>
            <a:r>
              <a:rPr lang="en-US" sz="3100" b="1" dirty="0" err="1" smtClean="0"/>
              <a:t>ggplot</a:t>
            </a:r>
            <a:endParaRPr lang="en-US" sz="2700" dirty="0"/>
          </a:p>
        </p:txBody>
      </p:sp>
      <p:sp>
        <p:nvSpPr>
          <p:cNvPr id="3" name="Rectángulo 2"/>
          <p:cNvSpPr/>
          <p:nvPr/>
        </p:nvSpPr>
        <p:spPr>
          <a:xfrm>
            <a:off x="971600" y="1556792"/>
            <a:ext cx="7488832" cy="2154436"/>
          </a:xfrm>
          <a:prstGeom prst="rect">
            <a:avLst/>
          </a:prstGeom>
        </p:spPr>
        <p:txBody>
          <a:bodyPr wrap="square">
            <a:spAutoFit/>
          </a:bodyPr>
          <a:lstStyle/>
          <a:p>
            <a:r>
              <a:rPr lang="en-US" sz="2400" dirty="0" smtClean="0"/>
              <a:t>The </a:t>
            </a:r>
            <a:r>
              <a:rPr lang="en-US" sz="2400" b="1" dirty="0" err="1">
                <a:solidFill>
                  <a:srgbClr val="0070C0"/>
                </a:solidFill>
              </a:rPr>
              <a:t>ggplot</a:t>
            </a:r>
            <a:r>
              <a:rPr lang="en-US" sz="2400" dirty="0"/>
              <a:t> package, which facilitates the creation of highly-informative plots of structured data based on the </a:t>
            </a:r>
            <a:r>
              <a:rPr lang="en-US" sz="2400" b="1" dirty="0">
                <a:solidFill>
                  <a:srgbClr val="0070C0"/>
                </a:solidFill>
              </a:rPr>
              <a:t>R implementation of ggplot2 </a:t>
            </a:r>
            <a:r>
              <a:rPr lang="en-US" sz="2400" dirty="0"/>
              <a:t>and The Grammar of Graphics by Leland Wilkinson</a:t>
            </a:r>
            <a:r>
              <a:rPr lang="en-US" dirty="0" smtClean="0"/>
              <a:t>.</a:t>
            </a:r>
          </a:p>
          <a:p>
            <a:endParaRPr lang="es-ES" dirty="0"/>
          </a:p>
          <a:p>
            <a:r>
              <a:rPr lang="es-ES" sz="2000" b="1" dirty="0" smtClean="0">
                <a:solidFill>
                  <a:srgbClr val="7030A0"/>
                </a:solidFill>
              </a:rPr>
              <a:t>test_ggplot.py  </a:t>
            </a:r>
            <a:r>
              <a:rPr lang="es-ES" sz="2000" b="1" smtClean="0">
                <a:solidFill>
                  <a:srgbClr val="7030A0"/>
                </a:solidFill>
              </a:rPr>
              <a:t>(… TBD)</a:t>
            </a:r>
            <a:endParaRPr lang="en-US" sz="2000" b="1" dirty="0">
              <a:solidFill>
                <a:srgbClr val="7030A0"/>
              </a:solidFill>
            </a:endParaRPr>
          </a:p>
        </p:txBody>
      </p:sp>
    </p:spTree>
    <p:extLst>
      <p:ext uri="{BB962C8B-B14F-4D97-AF65-F5344CB8AC3E}">
        <p14:creationId xmlns:p14="http://schemas.microsoft.com/office/powerpoint/2010/main" val="34599908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15616" y="6198031"/>
            <a:ext cx="5976664" cy="646331"/>
          </a:xfrm>
          <a:prstGeom prst="rect">
            <a:avLst/>
          </a:prstGeom>
        </p:spPr>
        <p:txBody>
          <a:bodyPr wrap="square">
            <a:spAutoFit/>
          </a:bodyPr>
          <a:lstStyle/>
          <a:p>
            <a:r>
              <a:rPr lang="en-US" dirty="0"/>
              <a:t>https://</a:t>
            </a:r>
            <a:r>
              <a:rPr lang="en-US" dirty="0" smtClean="0"/>
              <a:t>www2.cs.duke.edu/courses/fall14/compsci260/resources/python.tutorial.1.2014.pdf</a:t>
            </a:r>
            <a:endParaRPr lang="en-US" dirty="0"/>
          </a:p>
        </p:txBody>
      </p:sp>
      <p:pic>
        <p:nvPicPr>
          <p:cNvPr id="2" name="Imagen 1"/>
          <p:cNvPicPr>
            <a:picLocks noChangeAspect="1"/>
          </p:cNvPicPr>
          <p:nvPr/>
        </p:nvPicPr>
        <p:blipFill>
          <a:blip r:embed="rId2"/>
          <a:stretch>
            <a:fillRect/>
          </a:stretch>
        </p:blipFill>
        <p:spPr>
          <a:xfrm>
            <a:off x="467544" y="404664"/>
            <a:ext cx="8170421" cy="5438720"/>
          </a:xfrm>
          <a:prstGeom prst="rect">
            <a:avLst/>
          </a:prstGeom>
        </p:spPr>
      </p:pic>
    </p:spTree>
    <p:extLst>
      <p:ext uri="{BB962C8B-B14F-4D97-AF65-F5344CB8AC3E}">
        <p14:creationId xmlns:p14="http://schemas.microsoft.com/office/powerpoint/2010/main" val="295542271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alizado 1">
      <a:majorFont>
        <a:latin typeface="Calibri Light"/>
        <a:ea typeface=""/>
        <a:cs typeface=""/>
      </a:majorFont>
      <a:minorFont>
        <a:latin typeface="Calibri Light"/>
        <a:ea typeface=""/>
        <a:cs typeface=""/>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3806</TotalTime>
  <Words>1887</Words>
  <Application>Microsoft Office PowerPoint</Application>
  <PresentationFormat>Presentación en pantalla (4:3)</PresentationFormat>
  <Paragraphs>279</Paragraphs>
  <Slides>86</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86</vt:i4>
      </vt:variant>
    </vt:vector>
  </HeadingPairs>
  <TitlesOfParts>
    <vt:vector size="94" baseType="lpstr">
      <vt:lpstr>Arial Unicode MS</vt:lpstr>
      <vt:lpstr>ＭＳ Ｐゴシック</vt:lpstr>
      <vt:lpstr>Arial</vt:lpstr>
      <vt:lpstr>Calibri</vt:lpstr>
      <vt:lpstr>Calibri Light</vt:lpstr>
      <vt:lpstr>Courier New</vt:lpstr>
      <vt:lpstr>Rod</vt:lpstr>
      <vt:lpstr>Tema de Office</vt:lpstr>
      <vt:lpstr>Machine Learning Lab</vt:lpstr>
      <vt:lpstr>Python Introduction in MSTC GitHub</vt:lpstr>
      <vt:lpstr>What is Python?</vt:lpstr>
      <vt:lpstr>What is Python?</vt:lpstr>
      <vt:lpstr>Python Introduction</vt:lpstr>
      <vt:lpstr>Command Line: open Python shell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Python Introduction</vt:lpstr>
      <vt:lpstr>Python on command line</vt:lpstr>
      <vt:lpstr>Python Introduction</vt:lpstr>
      <vt:lpstr>Python Introduction</vt:lpstr>
      <vt:lpstr>Python Introduction</vt:lpstr>
      <vt:lpstr>Python Introduction: Packages</vt:lpstr>
      <vt:lpstr>Python Introduction</vt:lpstr>
      <vt:lpstr>Presentación de PowerPoint</vt:lpstr>
      <vt:lpstr>Presentación de PowerPoint</vt:lpstr>
      <vt:lpstr>Python Introduction</vt:lpstr>
      <vt:lpstr>Python Introduction</vt:lpstr>
      <vt:lpstr>Python Introduction</vt:lpstr>
      <vt:lpstr>Python Introduction</vt:lpstr>
      <vt:lpstr>Python Introduction</vt:lpstr>
      <vt:lpstr>Python Introduction</vt:lpstr>
      <vt:lpstr>Python Introduction</vt:lpstr>
      <vt:lpstr>Python Introduction</vt:lpstr>
      <vt:lpstr>Python Introduction</vt:lpstr>
      <vt:lpstr>Python Introduction</vt:lpstr>
      <vt:lpstr>Python Introduction</vt:lpstr>
      <vt:lpstr>Python Introduction</vt:lpstr>
      <vt:lpstr>Python Introduction</vt:lpstr>
      <vt:lpstr>Python Introduction</vt:lpstr>
      <vt:lpstr>Python Introduction</vt:lpstr>
      <vt:lpstr>Python Introduction</vt:lpstr>
      <vt:lpstr>Python Introduction</vt:lpstr>
      <vt:lpstr>Python Introduction</vt:lpstr>
      <vt:lpstr>Python Introduction</vt:lpstr>
      <vt:lpstr>Python Introduction</vt:lpstr>
      <vt:lpstr>Python Introduction</vt:lpstr>
      <vt:lpstr>Python Introduction</vt:lpstr>
      <vt:lpstr>Python Introduction</vt:lpstr>
      <vt:lpstr>Python Introduction</vt:lpstr>
      <vt:lpstr>Python Introduction</vt:lpstr>
      <vt:lpstr>Python Introduction</vt:lpstr>
      <vt:lpstr>Python Introduction</vt:lpstr>
      <vt:lpstr>Python Introduction</vt:lpstr>
      <vt:lpstr>Python Introduction</vt:lpstr>
      <vt:lpstr>Python Introduction</vt:lpstr>
      <vt:lpstr>Python Introduction</vt:lpstr>
      <vt:lpstr>Python Introduction</vt:lpstr>
      <vt:lpstr>Python Introduction</vt:lpstr>
      <vt:lpstr>Presentación de PowerPoint</vt:lpstr>
      <vt:lpstr>Python Introduction (Importing Data)</vt:lpstr>
      <vt:lpstr>Python Introduction</vt:lpstr>
      <vt:lpstr>Python Introduction</vt:lpstr>
      <vt:lpstr>Python Introduction</vt:lpstr>
      <vt:lpstr>Python Introduction</vt:lpstr>
      <vt:lpstr>Python Introduction: Python for ecologists</vt:lpstr>
      <vt:lpstr>Python Introduction: Python for ecologists</vt:lpstr>
      <vt:lpstr>Python Introduction: Combining DataFrames with pandas</vt:lpstr>
      <vt:lpstr>Python Introduction</vt:lpstr>
      <vt:lpstr>Python Introduction</vt:lpstr>
      <vt:lpstr>Test pandas</vt:lpstr>
      <vt:lpstr>Python Introduction: type of joins</vt:lpstr>
      <vt:lpstr>Python Introduction: type of joins</vt:lpstr>
      <vt:lpstr>Python Introduction: type of joins</vt:lpstr>
      <vt:lpstr>Python Introduction: type of joins</vt:lpstr>
      <vt:lpstr>Python Introduction: type of joins</vt:lpstr>
      <vt:lpstr>Python Introduction</vt:lpstr>
      <vt:lpstr>Python Introduction</vt:lpstr>
      <vt:lpstr>Python Introduction: for loops</vt:lpstr>
      <vt:lpstr>Python Introduction: ggplot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LUIS</dc:creator>
  <cp:lastModifiedBy>usuario</cp:lastModifiedBy>
  <cp:revision>132</cp:revision>
  <dcterms:created xsi:type="dcterms:W3CDTF">2015-11-05T18:51:35Z</dcterms:created>
  <dcterms:modified xsi:type="dcterms:W3CDTF">2018-09-12T17:58:06Z</dcterms:modified>
</cp:coreProperties>
</file>